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171" autoAdjust="0"/>
  </p:normalViewPr>
  <p:slideViewPr>
    <p:cSldViewPr>
      <p:cViewPr>
        <p:scale>
          <a:sx n="86" d="100"/>
          <a:sy n="86" d="100"/>
        </p:scale>
        <p:origin x="-2250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5747E-3AAB-46B4-B173-402F70A1FCAB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A4CDE-A79E-4BB8-A514-B584F0D3E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05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are the slides for teachers to use with their students.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4CDE-A79E-4BB8-A514-B584F0D3E8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531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slide helps students understand how difference in horizontal change affects slope.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4CDE-A79E-4BB8-A514-B584F0D3E83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34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none" dirty="0" smtClean="0"/>
              <a:t>Review </a:t>
            </a:r>
            <a:r>
              <a:rPr lang="en-US" u="none" dirty="0" smtClean="0"/>
              <a:t>the objectives to see if they were met.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4CDE-A79E-4BB8-A514-B584F0D3E83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09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none" dirty="0" smtClean="0"/>
              <a:t>Below</a:t>
            </a:r>
            <a:r>
              <a:rPr lang="en-US" u="none" baseline="0" dirty="0" smtClean="0"/>
              <a:t> </a:t>
            </a:r>
            <a:r>
              <a:rPr lang="en-US" u="none" dirty="0" smtClean="0"/>
              <a:t>are the full objectives for your reference.</a:t>
            </a:r>
            <a:r>
              <a:rPr lang="en-US" u="none" baseline="0" dirty="0" smtClean="0"/>
              <a:t>  I purposely left the content objective vague so that students could “discover” that we were working with </a:t>
            </a:r>
            <a:r>
              <a:rPr lang="en-US" u="none" baseline="0" dirty="0" smtClean="0"/>
              <a:t>slope rather than be told from the beginning.</a:t>
            </a:r>
            <a:endParaRPr lang="en-US" u="none" baseline="0" dirty="0" smtClean="0"/>
          </a:p>
          <a:p>
            <a:endParaRPr lang="en-US" u="none" baseline="0" dirty="0" smtClean="0"/>
          </a:p>
          <a:p>
            <a:r>
              <a:rPr lang="en-US" u="none" baseline="0" dirty="0" smtClean="0"/>
              <a:t>The language </a:t>
            </a:r>
            <a:r>
              <a:rPr lang="en-US" u="none" baseline="0" dirty="0" smtClean="0"/>
              <a:t>objectives come from SIOP.  If </a:t>
            </a:r>
            <a:r>
              <a:rPr lang="en-US" u="none" baseline="0" dirty="0" smtClean="0"/>
              <a:t>the learning process is like going on a </a:t>
            </a:r>
            <a:r>
              <a:rPr lang="en-US" u="none" baseline="0" dirty="0" smtClean="0"/>
              <a:t>trip, then the content objectives are the destination and the language objectives is how you will get there.</a:t>
            </a:r>
            <a:endParaRPr lang="en-US" u="none" dirty="0" smtClean="0"/>
          </a:p>
          <a:p>
            <a:endParaRPr lang="en-US" u="none" dirty="0" smtClean="0"/>
          </a:p>
          <a:p>
            <a:r>
              <a:rPr lang="en-US" u="sng" dirty="0" smtClean="0"/>
              <a:t>Content Objective</a:t>
            </a:r>
            <a:endParaRPr lang="en-US" dirty="0" smtClean="0"/>
          </a:p>
          <a:p>
            <a:pPr lvl="1"/>
            <a:r>
              <a:rPr lang="en-US" dirty="0" smtClean="0"/>
              <a:t>Graph linear functions, noting that the vertical change (change in y-value) per unit of horizontal change (change in x-value) is always the same and know that the ratio (“rise over run”) is called the slope of a graph. (</a:t>
            </a:r>
            <a:r>
              <a:rPr lang="en-US" u="sng" dirty="0" smtClean="0"/>
              <a:t>California Standards Grade 7 AF 3.3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Use the equation of a linear model to solve problems in the context of bivariate measurement data, interpreting the slope and intercept. (</a:t>
            </a:r>
            <a:r>
              <a:rPr lang="en-US" u="sng" dirty="0" smtClean="0"/>
              <a:t>Common Core State Standards 8.SP.3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SWBAT look closely to discern a pattern or structure. (</a:t>
            </a:r>
            <a:r>
              <a:rPr lang="en-US" u="sng" dirty="0" smtClean="0"/>
              <a:t>Standards for Mathematical Practice 7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u="sng" dirty="0" smtClean="0"/>
              <a:t>Language Objective</a:t>
            </a:r>
            <a:endParaRPr lang="en-US" dirty="0" smtClean="0"/>
          </a:p>
          <a:p>
            <a:pPr lvl="1"/>
            <a:r>
              <a:rPr lang="en-US" dirty="0" smtClean="0"/>
              <a:t>SWBAT use clear definitions in discussion with others and in their own reasoning. (</a:t>
            </a:r>
            <a:r>
              <a:rPr lang="en-US" u="sng" dirty="0" smtClean="0"/>
              <a:t>Standards for Mathematical Practice 6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SWBAT justify their conclusions, communicate them to others, and respond to the arguments of others. (</a:t>
            </a:r>
            <a:r>
              <a:rPr lang="en-US" u="sng" dirty="0" smtClean="0"/>
              <a:t>Standards for Mathematical Practice 3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4CDE-A79E-4BB8-A514-B584F0D3E8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09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Many students</a:t>
            </a:r>
            <a:r>
              <a:rPr lang="en-US" baseline="0" dirty="0" smtClean="0"/>
              <a:t> have a surprising lack of understanding about what steepness is and what affects it.  Accordingly, students are often not prepared to conceptually understand slope.  Most will think that a line segment’s length affects its slope.  Specifically, they think if three line segments have different lengths but equal slopes, then the longest line segment is the steepest.</a:t>
            </a:r>
          </a:p>
          <a:p>
            <a:endParaRPr lang="en-US" baseline="0" dirty="0" smtClean="0"/>
          </a:p>
          <a:p>
            <a:r>
              <a:rPr lang="en-US" dirty="0" smtClean="0"/>
              <a:t>As</a:t>
            </a:r>
            <a:r>
              <a:rPr lang="en-US" baseline="0" dirty="0" smtClean="0"/>
              <a:t> such, s</a:t>
            </a:r>
            <a:r>
              <a:rPr lang="en-US" dirty="0" smtClean="0"/>
              <a:t>tudents </a:t>
            </a:r>
            <a:r>
              <a:rPr lang="en-US" dirty="0" smtClean="0"/>
              <a:t>must leave this slide understanding what steepness is.  They must also realize that the length of the line segment does not affect</a:t>
            </a:r>
            <a:r>
              <a:rPr lang="en-US" baseline="0" dirty="0" smtClean="0"/>
              <a:t> its slope.</a:t>
            </a:r>
          </a:p>
          <a:p>
            <a:endParaRPr lang="en-US" dirty="0" smtClean="0"/>
          </a:p>
          <a:p>
            <a:r>
              <a:rPr lang="en-US" dirty="0" smtClean="0"/>
              <a:t>Make sure to have students</a:t>
            </a:r>
            <a:r>
              <a:rPr lang="en-US" baseline="0" dirty="0" smtClean="0"/>
              <a:t> explain why they ranked them that way.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4CDE-A79E-4BB8-A514-B584F0D3E8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45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</a:t>
            </a:r>
            <a:r>
              <a:rPr lang="en-US" dirty="0" smtClean="0"/>
              <a:t>slide can be skipped if students</a:t>
            </a:r>
            <a:r>
              <a:rPr lang="en-US" baseline="0" dirty="0" smtClean="0"/>
              <a:t> now have sufficient understanding of what steepness means.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4CDE-A79E-4BB8-A514-B584F0D3E8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08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</a:t>
            </a:r>
            <a:r>
              <a:rPr lang="en-US" dirty="0" smtClean="0"/>
              <a:t>slide helps build background knowledge for those who are unfamiliar with what grind</a:t>
            </a:r>
            <a:r>
              <a:rPr lang="en-US" baseline="0" dirty="0" smtClean="0"/>
              <a:t> rails are.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Note that students will be designing a grind rail that is more similar to a steep version of the top one which is a single straight line.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4CDE-A79E-4BB8-A514-B584F0D3E8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5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</a:t>
            </a:r>
            <a:r>
              <a:rPr lang="en-US" dirty="0" smtClean="0"/>
              <a:t>is the page to help students draw their grind rails properly.  Each of the three grind rails intentionally</a:t>
            </a:r>
            <a:r>
              <a:rPr lang="en-US" baseline="0" dirty="0" smtClean="0"/>
              <a:t> have errors in them to help students identify them.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Errors:</a:t>
            </a:r>
          </a:p>
          <a:p>
            <a:r>
              <a:rPr lang="en-US" dirty="0" smtClean="0"/>
              <a:t>1</a:t>
            </a:r>
            <a:r>
              <a:rPr lang="en-US" baseline="0" dirty="0" smtClean="0"/>
              <a:t> – Curved line</a:t>
            </a:r>
          </a:p>
          <a:p>
            <a:r>
              <a:rPr lang="en-US" baseline="0" dirty="0" smtClean="0"/>
              <a:t>2 – Made of multiple straight lines</a:t>
            </a:r>
          </a:p>
          <a:p>
            <a:r>
              <a:rPr lang="en-US" baseline="0" dirty="0" smtClean="0"/>
              <a:t>3 – Should have negative slope (starting from the top left to bottom right) which is not explicitly stated but helpful for consistency.  Also it does not start and stop at a dot.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4CDE-A79E-4BB8-A514-B584F0D3E8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6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IMPORTANT</a:t>
            </a:r>
            <a:r>
              <a:rPr lang="en-US" dirty="0" smtClean="0"/>
              <a:t>: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</a:t>
            </a:r>
            <a:r>
              <a:rPr lang="en-US" baseline="0" dirty="0" smtClean="0"/>
              <a:t>should have </a:t>
            </a:r>
            <a:r>
              <a:rPr lang="en-US" baseline="0" dirty="0" smtClean="0"/>
              <a:t>prior knowledge of similar </a:t>
            </a:r>
            <a:r>
              <a:rPr lang="en-US" baseline="0" dirty="0" smtClean="0"/>
              <a:t>triangles once the Common Core State Standards are implemented.  Even if they do not, make sure make </a:t>
            </a:r>
            <a:r>
              <a:rPr lang="en-US" baseline="0" dirty="0" smtClean="0"/>
              <a:t>sure that students understand the connections between these triangles being similar and having the same slope</a:t>
            </a:r>
            <a:r>
              <a:rPr lang="en-US" baseline="0" dirty="0" smtClean="0"/>
              <a:t>.  If they were not similar, they would have different slopes.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If students are struggling to see this, have them use Geoboards.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4CDE-A79E-4BB8-A514-B584F0D3E8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91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is useful in dispelling</a:t>
            </a:r>
            <a:r>
              <a:rPr lang="en-US" baseline="0" dirty="0" smtClean="0"/>
              <a:t> misconceptions about size and slope.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4CDE-A79E-4BB8-A514-B584F0D3E8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91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slide helps students understand how difference in vertical change affects slope.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4CDE-A79E-4BB8-A514-B584F0D3E8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77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37CD-523A-4FFA-8848-05B30F78AEE2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E00C-03C9-426F-8D0A-2F24958FFDC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37CD-523A-4FFA-8848-05B30F78AEE2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E00C-03C9-426F-8D0A-2F24958FFD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37CD-523A-4FFA-8848-05B30F78AEE2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E00C-03C9-426F-8D0A-2F24958FFD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37CD-523A-4FFA-8848-05B30F78AEE2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E00C-03C9-426F-8D0A-2F24958FFD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37CD-523A-4FFA-8848-05B30F78AEE2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E00C-03C9-426F-8D0A-2F24958FFDC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37CD-523A-4FFA-8848-05B30F78AEE2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E00C-03C9-426F-8D0A-2F24958FFD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37CD-523A-4FFA-8848-05B30F78AEE2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E00C-03C9-426F-8D0A-2F24958FFD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37CD-523A-4FFA-8848-05B30F78AEE2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E00C-03C9-426F-8D0A-2F24958FFD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37CD-523A-4FFA-8848-05B30F78AEE2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E00C-03C9-426F-8D0A-2F24958FFD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37CD-523A-4FFA-8848-05B30F78AEE2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E00C-03C9-426F-8D0A-2F24958FFD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37CD-523A-4FFA-8848-05B30F78AEE2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40AE00C-03C9-426F-8D0A-2F24958FFD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A737CD-523A-4FFA-8848-05B30F78AEE2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0AE00C-03C9-426F-8D0A-2F24958FFDC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Grind Rails Designs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99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Is Steeper? – Sheet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You have been hired to design </a:t>
            </a:r>
            <a:r>
              <a:rPr lang="en-US" sz="2400" b="1" u="sng" dirty="0"/>
              <a:t>three</a:t>
            </a:r>
            <a:r>
              <a:rPr lang="en-US" sz="2400" dirty="0"/>
              <a:t> grind rails (handrails) for a new skate park. Use the dot paper below to design the grind rails.  The grind rails </a:t>
            </a:r>
            <a:r>
              <a:rPr lang="en-US" sz="2400" b="1" u="sng" dirty="0"/>
              <a:t>must only use straight lines</a:t>
            </a:r>
            <a:r>
              <a:rPr lang="en-US" sz="2400" dirty="0"/>
              <a:t>.  Make sure that every grind rail </a:t>
            </a:r>
            <a:r>
              <a:rPr lang="en-US" sz="2400" b="1" u="sng" dirty="0"/>
              <a:t>starts and stops at a dot</a:t>
            </a:r>
            <a:r>
              <a:rPr lang="en-US" sz="2400" dirty="0"/>
              <a:t>.</a:t>
            </a:r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301752" y="3611880"/>
            <a:ext cx="8421624" cy="2941265"/>
            <a:chOff x="497205" y="1791970"/>
            <a:chExt cx="9374505" cy="3274060"/>
          </a:xfrm>
        </p:grpSpPr>
        <p:sp>
          <p:nvSpPr>
            <p:cNvPr id="1463" name="Text Box 2"/>
            <p:cNvSpPr txBox="1">
              <a:spLocks noChangeArrowheads="1"/>
            </p:cNvSpPr>
            <p:nvPr/>
          </p:nvSpPr>
          <p:spPr bwMode="auto">
            <a:xfrm>
              <a:off x="746760" y="4794885"/>
              <a:ext cx="2742565" cy="271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Horizontal location (on ground)</a:t>
              </a:r>
            </a:p>
          </p:txBody>
        </p:sp>
        <p:grpSp>
          <p:nvGrpSpPr>
            <p:cNvPr id="1465" name="Group 1464"/>
            <p:cNvGrpSpPr/>
            <p:nvPr/>
          </p:nvGrpSpPr>
          <p:grpSpPr>
            <a:xfrm>
              <a:off x="751205" y="2034540"/>
              <a:ext cx="9116059" cy="2743200"/>
              <a:chOff x="0" y="0"/>
              <a:chExt cx="9116291" cy="2743200"/>
            </a:xfrm>
          </p:grpSpPr>
          <p:grpSp>
            <p:nvGrpSpPr>
              <p:cNvPr id="1478" name="Group 1477"/>
              <p:cNvGrpSpPr/>
              <p:nvPr/>
            </p:nvGrpSpPr>
            <p:grpSpPr>
              <a:xfrm>
                <a:off x="0" y="0"/>
                <a:ext cx="2743200" cy="2743200"/>
                <a:chOff x="0" y="0"/>
                <a:chExt cx="3648364" cy="3648364"/>
              </a:xfrm>
            </p:grpSpPr>
            <p:sp>
              <p:nvSpPr>
                <p:cNvPr id="1959" name="Rectangle 195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648364" cy="364836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1960" name="Group 1959"/>
                <p:cNvGrpSpPr/>
                <p:nvPr/>
              </p:nvGrpSpPr>
              <p:grpSpPr>
                <a:xfrm>
                  <a:off x="64654" y="73891"/>
                  <a:ext cx="3529282" cy="3520443"/>
                  <a:chOff x="0" y="0"/>
                  <a:chExt cx="3529282" cy="3520443"/>
                </a:xfrm>
              </p:grpSpPr>
              <p:grpSp>
                <p:nvGrpSpPr>
                  <p:cNvPr id="1961" name="Group 1960"/>
                  <p:cNvGrpSpPr/>
                  <p:nvPr/>
                </p:nvGrpSpPr>
                <p:grpSpPr>
                  <a:xfrm>
                    <a:off x="1387098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120" name="Group 2119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160" name="Group 2159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180" name="Group 2179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93" name="Oval 21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94" name="Oval 21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95" name="Oval 21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96" name="Oval 21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97" name="Oval 21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181" name="Group 2180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88" name="Oval 21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89" name="Oval 21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90" name="Oval 21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91" name="Oval 21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92" name="Oval 21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182" name="Group 2181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83" name="Oval 21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84" name="Oval 21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85" name="Oval 21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86" name="Oval 21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87" name="Oval 21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161" name="Group 2160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162" name="Group 2161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75" name="Oval 21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76" name="Oval 21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77" name="Oval 21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78" name="Oval 21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79" name="Oval 21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163" name="Group 2162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70" name="Oval 21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71" name="Oval 21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72" name="Oval 21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73" name="Oval 21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74" name="Oval 21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164" name="Group 2163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65" name="Oval 21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66" name="Oval 2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67" name="Oval 21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68" name="Oval 21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69" name="Oval 21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121" name="Group 2120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122" name="Group 2121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142" name="Group 2141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55" name="Oval 21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56" name="Oval 21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57" name="Oval 21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58" name="Oval 21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59" name="Oval 21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143" name="Group 2142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50" name="Oval 21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51" name="Oval 21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52" name="Oval 21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53" name="Oval 21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54" name="Oval 21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144" name="Group 2143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45" name="Oval 21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46" name="Oval 21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47" name="Oval 21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48" name="Oval 21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49" name="Oval 21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123" name="Group 2122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124" name="Group 2123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37" name="Oval 21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38" name="Oval 21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39" name="Oval 21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40" name="Oval 21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41" name="Oval 21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125" name="Group 2124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32" name="Oval 21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33" name="Oval 21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34" name="Oval 21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35" name="Oval 21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36" name="Oval 21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126" name="Group 2125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27" name="Oval 21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28" name="Oval 21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29" name="Oval 21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30" name="Oval 21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31" name="Oval 21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1962" name="Group 1961"/>
                  <p:cNvGrpSpPr/>
                  <p:nvPr/>
                </p:nvGrpSpPr>
                <p:grpSpPr>
                  <a:xfrm>
                    <a:off x="0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042" name="Group 2041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082" name="Group 2081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102" name="Group 2101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15" name="Oval 21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16" name="Oval 21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17" name="Oval 21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18" name="Oval 21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19" name="Oval 21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103" name="Group 2102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10" name="Oval 21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11" name="Oval 21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12" name="Oval 21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13" name="Oval 21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14" name="Oval 21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104" name="Group 2103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05" name="Oval 21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06" name="Oval 21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07" name="Oval 21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08" name="Oval 21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09" name="Oval 21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083" name="Group 2082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084" name="Group 2083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97" name="Oval 20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98" name="Oval 20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99" name="Oval 20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00" name="Oval 20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01" name="Oval 21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085" name="Group 2084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92" name="Oval 20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93" name="Oval 20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94" name="Oval 20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95" name="Oval 20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96" name="Oval 20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086" name="Group 2085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87" name="Oval 20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88" name="Oval 20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89" name="Oval 20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90" name="Oval 20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91" name="Oval 20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043" name="Group 2042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044" name="Group 2043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064" name="Group 2063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77" name="Oval 20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78" name="Oval 20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79" name="Oval 20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80" name="Oval 20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81" name="Oval 20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065" name="Group 2064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72" name="Oval 20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73" name="Oval 20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74" name="Oval 20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75" name="Oval 20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76" name="Oval 20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066" name="Group 2065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67" name="Oval 20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68" name="Oval 20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69" name="Oval 20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70" name="Oval 20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71" name="Oval 20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045" name="Group 2044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046" name="Group 204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59" name="Oval 20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60" name="Oval 20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61" name="Oval 20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62" name="Oval 20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63" name="Oval 20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047" name="Group 204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54" name="Oval 20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55" name="Oval 20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56" name="Oval 20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57" name="Oval 20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58" name="Oval 20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048" name="Group 204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49" name="Oval 20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50" name="Oval 20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51" name="Oval 20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52" name="Oval 20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53" name="Oval 20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1963" name="Group 1962"/>
                  <p:cNvGrpSpPr/>
                  <p:nvPr/>
                </p:nvGrpSpPr>
                <p:grpSpPr>
                  <a:xfrm>
                    <a:off x="2084522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1964" name="Group 1963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004" name="Group 2003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024" name="Group 2023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37" name="Oval 20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38" name="Oval 20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39" name="Oval 20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40" name="Oval 20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41" name="Oval 20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025" name="Group 2024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32" name="Oval 20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33" name="Oval 20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34" name="Oval 20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35" name="Oval 20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36" name="Oval 20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026" name="Group 2025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27" name="Oval 20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28" name="Oval 20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29" name="Oval 20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30" name="Oval 20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31" name="Oval 20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005" name="Group 2004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006" name="Group 200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19" name="Oval 20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20" name="Oval 20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21" name="Oval 20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22" name="Oval 20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23" name="Oval 20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007" name="Group 200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14" name="Oval 20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15" name="Oval 20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16" name="Oval 20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17" name="Oval 20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18" name="Oval 20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008" name="Group 200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09" name="Oval 20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10" name="Oval 20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11" name="Oval 20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12" name="Oval 20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13" name="Oval 20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965" name="Group 1964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1966" name="Group 1965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986" name="Group 198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99" name="Oval 19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00" name="Oval 19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01" name="Oval 20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02" name="Oval 20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03" name="Oval 20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987" name="Group 198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94" name="Oval 19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95" name="Oval 19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96" name="Oval 19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97" name="Oval 19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98" name="Oval 19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988" name="Group 198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89" name="Oval 19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90" name="Oval 19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91" name="Oval 19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92" name="Oval 19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93" name="Oval 19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967" name="Group 1966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968" name="Group 196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81" name="Oval 19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82" name="Oval 19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83" name="Oval 19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84" name="Oval 19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85" name="Oval 19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969" name="Group 196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76" name="Oval 19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77" name="Oval 19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78" name="Oval 19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79" name="Oval 19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80" name="Oval 19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970" name="Group 196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71" name="Oval 19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72" name="Oval 19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73" name="Oval 19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74" name="Oval 19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75" name="Oval 19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</p:grpSp>
          </p:grpSp>
          <p:grpSp>
            <p:nvGrpSpPr>
              <p:cNvPr id="1479" name="Group 1478"/>
              <p:cNvGrpSpPr/>
              <p:nvPr/>
            </p:nvGrpSpPr>
            <p:grpSpPr>
              <a:xfrm>
                <a:off x="3186546" y="0"/>
                <a:ext cx="2743200" cy="2743200"/>
                <a:chOff x="0" y="0"/>
                <a:chExt cx="3648364" cy="3648364"/>
              </a:xfrm>
            </p:grpSpPr>
            <p:sp>
              <p:nvSpPr>
                <p:cNvPr id="1720" name="Rectangle 171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648364" cy="364836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1721" name="Group 1720"/>
                <p:cNvGrpSpPr/>
                <p:nvPr/>
              </p:nvGrpSpPr>
              <p:grpSpPr>
                <a:xfrm>
                  <a:off x="64654" y="73891"/>
                  <a:ext cx="3529282" cy="3520443"/>
                  <a:chOff x="0" y="0"/>
                  <a:chExt cx="3529282" cy="3520443"/>
                </a:xfrm>
              </p:grpSpPr>
              <p:grpSp>
                <p:nvGrpSpPr>
                  <p:cNvPr id="1722" name="Group 1721"/>
                  <p:cNvGrpSpPr/>
                  <p:nvPr/>
                </p:nvGrpSpPr>
                <p:grpSpPr>
                  <a:xfrm>
                    <a:off x="1387098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1881" name="Group 1880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1921" name="Group 1920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941" name="Group 1940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54" name="Oval 19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55" name="Oval 19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56" name="Oval 19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57" name="Oval 19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58" name="Oval 19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942" name="Group 1941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49" name="Oval 19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50" name="Oval 19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51" name="Oval 19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52" name="Oval 19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53" name="Oval 19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943" name="Group 1942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44" name="Oval 19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45" name="Oval 19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46" name="Oval 19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47" name="Oval 19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48" name="Oval 19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922" name="Group 1921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923" name="Group 1922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36" name="Oval 19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37" name="Oval 19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38" name="Oval 19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39" name="Oval 19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40" name="Oval 19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924" name="Group 1923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31" name="Oval 19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32" name="Oval 19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33" name="Oval 19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34" name="Oval 19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35" name="Oval 19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925" name="Group 1924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26" name="Oval 19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27" name="Oval 19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28" name="Oval 19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29" name="Oval 19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30" name="Oval 19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882" name="Group 1881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1883" name="Group 1882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903" name="Group 1902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16" name="Oval 19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17" name="Oval 19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18" name="Oval 19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19" name="Oval 19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20" name="Oval 19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904" name="Group 1903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11" name="Oval 19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12" name="Oval 19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13" name="Oval 19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14" name="Oval 19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15" name="Oval 19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905" name="Group 1904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06" name="Oval 19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07" name="Oval 19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08" name="Oval 19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09" name="Oval 19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10" name="Oval 19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884" name="Group 1883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885" name="Group 1884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98" name="Oval 18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99" name="Oval 18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00" name="Oval 18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01" name="Oval 19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02" name="Oval 19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886" name="Group 1885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93" name="Oval 18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94" name="Oval 18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95" name="Oval 18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96" name="Oval 18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97" name="Oval 18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887" name="Group 1886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88" name="Oval 18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89" name="Oval 18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90" name="Oval 18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91" name="Oval 18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92" name="Oval 18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1723" name="Group 1722"/>
                  <p:cNvGrpSpPr/>
                  <p:nvPr/>
                </p:nvGrpSpPr>
                <p:grpSpPr>
                  <a:xfrm>
                    <a:off x="0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1803" name="Group 1802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1843" name="Group 1842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863" name="Group 1862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76" name="Oval 18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77" name="Oval 18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78" name="Oval 18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79" name="Oval 18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80" name="Oval 18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864" name="Group 1863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71" name="Oval 18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72" name="Oval 18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73" name="Oval 18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74" name="Oval 18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75" name="Oval 18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865" name="Group 1864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66" name="Oval 18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67" name="Oval 18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68" name="Oval 18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69" name="Oval 18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70" name="Oval 18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844" name="Group 1843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845" name="Group 1844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58" name="Oval 18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59" name="Oval 18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60" name="Oval 18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61" name="Oval 18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62" name="Oval 18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846" name="Group 1845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53" name="Oval 18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54" name="Oval 18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55" name="Oval 18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56" name="Oval 18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57" name="Oval 18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847" name="Group 1846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48" name="Oval 18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49" name="Oval 18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50" name="Oval 18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51" name="Oval 18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52" name="Oval 18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804" name="Group 1803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1805" name="Group 1804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825" name="Group 1824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38" name="Oval 18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39" name="Oval 18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40" name="Oval 18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41" name="Oval 18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42" name="Oval 18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826" name="Group 1825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33" name="Oval 18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34" name="Oval 18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35" name="Oval 18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36" name="Oval 18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37" name="Oval 18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827" name="Group 1826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28" name="Oval 18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29" name="Oval 18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30" name="Oval 18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31" name="Oval 18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32" name="Oval 18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806" name="Group 1805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807" name="Group 1806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20" name="Oval 18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21" name="Oval 18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22" name="Oval 18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23" name="Oval 18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24" name="Oval 18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808" name="Group 1807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15" name="Oval 18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16" name="Oval 18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17" name="Oval 18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18" name="Oval 18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19" name="Oval 18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809" name="Group 1808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10" name="Oval 18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11" name="Oval 18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12" name="Oval 18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13" name="Oval 18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14" name="Oval 18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1724" name="Group 1723"/>
                  <p:cNvGrpSpPr/>
                  <p:nvPr/>
                </p:nvGrpSpPr>
                <p:grpSpPr>
                  <a:xfrm>
                    <a:off x="2084522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1725" name="Group 1724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1765" name="Group 1764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785" name="Group 1784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98" name="Oval 17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99" name="Oval 17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00" name="Oval 17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01" name="Oval 18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02" name="Oval 18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786" name="Group 1785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93" name="Oval 17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94" name="Oval 17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95" name="Oval 17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96" name="Oval 17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97" name="Oval 17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787" name="Group 1786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88" name="Oval 17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89" name="Oval 17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90" name="Oval 17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91" name="Oval 17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92" name="Oval 17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766" name="Group 1765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767" name="Group 1766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80" name="Oval 17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81" name="Oval 17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82" name="Oval 17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83" name="Oval 17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84" name="Oval 17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768" name="Group 1767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75" name="Oval 17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76" name="Oval 17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77" name="Oval 17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78" name="Oval 17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79" name="Oval 17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769" name="Group 1768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70" name="Oval 17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71" name="Oval 17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72" name="Oval 17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73" name="Oval 17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74" name="Oval 17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726" name="Group 1725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1727" name="Group 1726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747" name="Group 1746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60" name="Oval 17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61" name="Oval 17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62" name="Oval 17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63" name="Oval 17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64" name="Oval 17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748" name="Group 1747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55" name="Oval 17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56" name="Oval 17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57" name="Oval 17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58" name="Oval 17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59" name="Oval 17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749" name="Group 1748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50" name="Oval 17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51" name="Oval 17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52" name="Oval 17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53" name="Oval 17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54" name="Oval 17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728" name="Group 1727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729" name="Group 1728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42" name="Oval 17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43" name="Oval 17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44" name="Oval 17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45" name="Oval 17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46" name="Oval 17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730" name="Group 1729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37" name="Oval 17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38" name="Oval 17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39" name="Oval 17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40" name="Oval 17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41" name="Oval 17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731" name="Group 1730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32" name="Oval 17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33" name="Oval 17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34" name="Oval 17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35" name="Oval 17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36" name="Oval 17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</p:grpSp>
          </p:grpSp>
          <p:grpSp>
            <p:nvGrpSpPr>
              <p:cNvPr id="1480" name="Group 1479"/>
              <p:cNvGrpSpPr/>
              <p:nvPr/>
            </p:nvGrpSpPr>
            <p:grpSpPr>
              <a:xfrm>
                <a:off x="6373091" y="0"/>
                <a:ext cx="2743200" cy="2743200"/>
                <a:chOff x="0" y="0"/>
                <a:chExt cx="3648364" cy="3648364"/>
              </a:xfrm>
            </p:grpSpPr>
            <p:sp>
              <p:nvSpPr>
                <p:cNvPr id="1481" name="Rectangle 148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648364" cy="364836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1482" name="Group 1481"/>
                <p:cNvGrpSpPr/>
                <p:nvPr/>
              </p:nvGrpSpPr>
              <p:grpSpPr>
                <a:xfrm>
                  <a:off x="64654" y="73891"/>
                  <a:ext cx="3529282" cy="3520443"/>
                  <a:chOff x="0" y="0"/>
                  <a:chExt cx="3529282" cy="3520443"/>
                </a:xfrm>
              </p:grpSpPr>
              <p:grpSp>
                <p:nvGrpSpPr>
                  <p:cNvPr id="1483" name="Group 1482"/>
                  <p:cNvGrpSpPr/>
                  <p:nvPr/>
                </p:nvGrpSpPr>
                <p:grpSpPr>
                  <a:xfrm>
                    <a:off x="1387098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1642" name="Group 1641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1682" name="Group 1681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702" name="Group 1701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15" name="Oval 17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16" name="Oval 17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17" name="Oval 17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18" name="Oval 17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19" name="Oval 17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703" name="Group 1702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10" name="Oval 17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11" name="Oval 17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12" name="Oval 17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13" name="Oval 17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14" name="Oval 17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704" name="Group 1703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05" name="Oval 17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06" name="Oval 17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07" name="Oval 17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08" name="Oval 17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09" name="Oval 17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683" name="Group 1682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684" name="Group 1683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97" name="Oval 16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98" name="Oval 16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99" name="Oval 16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00" name="Oval 16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01" name="Oval 17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685" name="Group 1684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92" name="Oval 16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93" name="Oval 16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94" name="Oval 16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95" name="Oval 16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96" name="Oval 16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686" name="Group 1685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87" name="Oval 16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88" name="Oval 16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89" name="Oval 16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90" name="Oval 16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91" name="Oval 16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643" name="Group 1642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1644" name="Group 1643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664" name="Group 1663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77" name="Oval 16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78" name="Oval 16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79" name="Oval 16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80" name="Oval 16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81" name="Oval 16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665" name="Group 1664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72" name="Oval 16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73" name="Oval 16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74" name="Oval 16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75" name="Oval 16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76" name="Oval 16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666" name="Group 1665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67" name="Oval 16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68" name="Oval 16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69" name="Oval 16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70" name="Oval 16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71" name="Oval 16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645" name="Group 1644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646" name="Group 164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59" name="Oval 16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60" name="Oval 16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61" name="Oval 16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62" name="Oval 16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63" name="Oval 16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647" name="Group 164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54" name="Oval 16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55" name="Oval 16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56" name="Oval 16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57" name="Oval 16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58" name="Oval 16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648" name="Group 164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49" name="Oval 16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50" name="Oval 16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51" name="Oval 16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52" name="Oval 16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53" name="Oval 16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1484" name="Group 1483"/>
                  <p:cNvGrpSpPr/>
                  <p:nvPr/>
                </p:nvGrpSpPr>
                <p:grpSpPr>
                  <a:xfrm>
                    <a:off x="0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1564" name="Group 1563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1604" name="Group 1603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624" name="Group 1623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37" name="Oval 16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38" name="Oval 16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39" name="Oval 16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40" name="Oval 16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41" name="Oval 16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625" name="Group 1624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32" name="Oval 16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33" name="Oval 16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34" name="Oval 16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35" name="Oval 16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36" name="Oval 16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626" name="Group 1625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27" name="Oval 16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28" name="Oval 16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29" name="Oval 16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30" name="Oval 16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31" name="Oval 16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605" name="Group 1604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606" name="Group 160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19" name="Oval 16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20" name="Oval 16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21" name="Oval 16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22" name="Oval 16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23" name="Oval 16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607" name="Group 160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14" name="Oval 16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15" name="Oval 16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16" name="Oval 16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17" name="Oval 16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18" name="Oval 16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608" name="Group 160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09" name="Oval 16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10" name="Oval 16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11" name="Oval 16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12" name="Oval 16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13" name="Oval 16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565" name="Group 1564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1566" name="Group 1565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586" name="Group 158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99" name="Oval 15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00" name="Oval 15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01" name="Oval 16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02" name="Oval 16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03" name="Oval 16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587" name="Group 158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94" name="Oval 15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95" name="Oval 15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96" name="Oval 15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97" name="Oval 15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98" name="Oval 15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588" name="Group 158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89" name="Oval 15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90" name="Oval 15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91" name="Oval 15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92" name="Oval 15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93" name="Oval 15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567" name="Group 1566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568" name="Group 156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81" name="Oval 15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82" name="Oval 15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83" name="Oval 15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84" name="Oval 15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85" name="Oval 15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569" name="Group 156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76" name="Oval 15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77" name="Oval 15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78" name="Oval 15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79" name="Oval 15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80" name="Oval 15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570" name="Group 156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71" name="Oval 15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72" name="Oval 15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73" name="Oval 15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74" name="Oval 15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75" name="Oval 15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1485" name="Group 1484"/>
                  <p:cNvGrpSpPr/>
                  <p:nvPr/>
                </p:nvGrpSpPr>
                <p:grpSpPr>
                  <a:xfrm>
                    <a:off x="2084522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1486" name="Group 1485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1526" name="Group 1525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546" name="Group 154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59" name="Oval 15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60" name="Oval 15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61" name="Oval 15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62" name="Oval 15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63" name="Oval 15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547" name="Group 154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54" name="Oval 15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55" name="Oval 15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56" name="Oval 15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57" name="Oval 15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58" name="Oval 15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548" name="Group 154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49" name="Oval 15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50" name="Oval 15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51" name="Oval 15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52" name="Oval 15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53" name="Oval 15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527" name="Group 1526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528" name="Group 152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41" name="Oval 15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42" name="Oval 15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43" name="Oval 15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44" name="Oval 15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45" name="Oval 15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529" name="Group 152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36" name="Oval 15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37" name="Oval 15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38" name="Oval 15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39" name="Oval 15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40" name="Oval 15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530" name="Group 152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31" name="Oval 15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32" name="Oval 15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33" name="Oval 15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34" name="Oval 15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35" name="Oval 15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487" name="Group 1486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1488" name="Group 1487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508" name="Group 150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21" name="Oval 15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22" name="Oval 15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23" name="Oval 15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24" name="Oval 15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25" name="Oval 15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509" name="Group 150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16" name="Oval 15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17" name="Oval 15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18" name="Oval 15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19" name="Oval 15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20" name="Oval 15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510" name="Group 150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11" name="Oval 15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12" name="Oval 15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13" name="Oval 15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14" name="Oval 15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15" name="Oval 15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489" name="Group 1488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490" name="Group 1489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03" name="Oval 15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04" name="Oval 15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05" name="Oval 15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06" name="Oval 15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07" name="Oval 15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491" name="Group 1490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498" name="Oval 14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99" name="Oval 14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00" name="Oval 14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01" name="Oval 15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02" name="Oval 15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492" name="Group 1491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493" name="Oval 14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94" name="Oval 14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95" name="Oval 14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96" name="Oval 14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97" name="Oval 14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</p:grpSp>
          </p:grpSp>
        </p:grpSp>
        <p:sp>
          <p:nvSpPr>
            <p:cNvPr id="1466" name="Text Box 2"/>
            <p:cNvSpPr txBox="1">
              <a:spLocks noChangeArrowheads="1"/>
            </p:cNvSpPr>
            <p:nvPr/>
          </p:nvSpPr>
          <p:spPr bwMode="auto">
            <a:xfrm>
              <a:off x="3937000" y="4787265"/>
              <a:ext cx="2742565" cy="271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Horizontal location (on ground)</a:t>
              </a:r>
            </a:p>
          </p:txBody>
        </p:sp>
        <p:sp>
          <p:nvSpPr>
            <p:cNvPr id="1467" name="Text Box 2"/>
            <p:cNvSpPr txBox="1">
              <a:spLocks noChangeArrowheads="1"/>
            </p:cNvSpPr>
            <p:nvPr/>
          </p:nvSpPr>
          <p:spPr bwMode="auto">
            <a:xfrm>
              <a:off x="7124700" y="4791075"/>
              <a:ext cx="2742565" cy="271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Horizontal location (on ground)</a:t>
              </a:r>
            </a:p>
          </p:txBody>
        </p:sp>
        <p:sp>
          <p:nvSpPr>
            <p:cNvPr id="1468" name="Text Box 2"/>
            <p:cNvSpPr txBox="1">
              <a:spLocks noChangeArrowheads="1"/>
            </p:cNvSpPr>
            <p:nvPr/>
          </p:nvSpPr>
          <p:spPr bwMode="auto">
            <a:xfrm rot="16200000">
              <a:off x="-727710" y="3262630"/>
              <a:ext cx="2733675" cy="283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Height (in the air)</a:t>
              </a:r>
            </a:p>
          </p:txBody>
        </p:sp>
        <p:sp>
          <p:nvSpPr>
            <p:cNvPr id="1469" name="Text Box 2"/>
            <p:cNvSpPr txBox="1">
              <a:spLocks noChangeArrowheads="1"/>
            </p:cNvSpPr>
            <p:nvPr/>
          </p:nvSpPr>
          <p:spPr bwMode="auto">
            <a:xfrm rot="16200000">
              <a:off x="2462530" y="3256915"/>
              <a:ext cx="2733675" cy="283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Height (in the air)</a:t>
              </a:r>
            </a:p>
          </p:txBody>
        </p:sp>
        <p:sp>
          <p:nvSpPr>
            <p:cNvPr id="1470" name="Text Box 2"/>
            <p:cNvSpPr txBox="1">
              <a:spLocks noChangeArrowheads="1"/>
            </p:cNvSpPr>
            <p:nvPr/>
          </p:nvSpPr>
          <p:spPr bwMode="auto">
            <a:xfrm rot="16200000">
              <a:off x="5654040" y="3255010"/>
              <a:ext cx="2733675" cy="283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Height (in the air)</a:t>
              </a:r>
            </a:p>
          </p:txBody>
        </p:sp>
        <p:cxnSp>
          <p:nvCxnSpPr>
            <p:cNvPr id="1471" name="Straight Connector 1470"/>
            <p:cNvCxnSpPr/>
            <p:nvPr/>
          </p:nvCxnSpPr>
          <p:spPr>
            <a:xfrm flipH="1" flipV="1">
              <a:off x="825500" y="2376170"/>
              <a:ext cx="2606040" cy="23368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2" name="Straight Connector 1471"/>
            <p:cNvCxnSpPr/>
            <p:nvPr/>
          </p:nvCxnSpPr>
          <p:spPr>
            <a:xfrm flipH="1" flipV="1">
              <a:off x="4004310" y="2364105"/>
              <a:ext cx="2355215" cy="234696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3" name="Straight Connector 1472"/>
            <p:cNvCxnSpPr/>
            <p:nvPr/>
          </p:nvCxnSpPr>
          <p:spPr>
            <a:xfrm flipH="1" flipV="1">
              <a:off x="7193280" y="2371725"/>
              <a:ext cx="2087880" cy="233934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74" name="Group 1473"/>
            <p:cNvGrpSpPr/>
            <p:nvPr/>
          </p:nvGrpSpPr>
          <p:grpSpPr>
            <a:xfrm>
              <a:off x="746760" y="1791970"/>
              <a:ext cx="9124950" cy="276225"/>
              <a:chOff x="0" y="0"/>
              <a:chExt cx="9124950" cy="276225"/>
            </a:xfrm>
          </p:grpSpPr>
          <p:sp>
            <p:nvSpPr>
              <p:cNvPr id="1475" name="Text Box 2"/>
              <p:cNvSpPr txBox="1">
                <a:spLocks noChangeArrowheads="1"/>
              </p:cNvSpPr>
              <p:nvPr/>
            </p:nvSpPr>
            <p:spPr bwMode="auto">
              <a:xfrm>
                <a:off x="0" y="9525"/>
                <a:ext cx="2743200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Grind Rail #1</a:t>
                </a:r>
              </a:p>
            </p:txBody>
          </p:sp>
          <p:sp>
            <p:nvSpPr>
              <p:cNvPr id="1476" name="Text Box 2"/>
              <p:cNvSpPr txBox="1">
                <a:spLocks noChangeArrowheads="1"/>
              </p:cNvSpPr>
              <p:nvPr/>
            </p:nvSpPr>
            <p:spPr bwMode="auto">
              <a:xfrm>
                <a:off x="3190875" y="0"/>
                <a:ext cx="2743200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Grind Rail #2</a:t>
                </a:r>
              </a:p>
            </p:txBody>
          </p:sp>
          <p:sp>
            <p:nvSpPr>
              <p:cNvPr id="1477" name="Text Box 2"/>
              <p:cNvSpPr txBox="1">
                <a:spLocks noChangeArrowheads="1"/>
              </p:cNvSpPr>
              <p:nvPr/>
            </p:nvSpPr>
            <p:spPr bwMode="auto">
              <a:xfrm>
                <a:off x="6381750" y="0"/>
                <a:ext cx="2743200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Grind Rail #3</a:t>
                </a:r>
              </a:p>
            </p:txBody>
          </p:sp>
        </p:grpSp>
      </p:grpSp>
      <p:cxnSp>
        <p:nvCxnSpPr>
          <p:cNvPr id="2200" name="Straight Arrow Connector 2199"/>
          <p:cNvCxnSpPr/>
          <p:nvPr/>
        </p:nvCxnSpPr>
        <p:spPr>
          <a:xfrm flipH="1">
            <a:off x="6314476" y="4132871"/>
            <a:ext cx="2724" cy="2114463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3" name="Straight Arrow Connector 2202"/>
          <p:cNvCxnSpPr/>
          <p:nvPr/>
        </p:nvCxnSpPr>
        <p:spPr>
          <a:xfrm flipV="1">
            <a:off x="6307608" y="6237743"/>
            <a:ext cx="1902809" cy="2902"/>
          </a:xfrm>
          <a:prstGeom prst="straightConnector1">
            <a:avLst/>
          </a:prstGeom>
          <a:ln w="222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4" name="Straight Arrow Connector 2203"/>
          <p:cNvCxnSpPr/>
          <p:nvPr/>
        </p:nvCxnSpPr>
        <p:spPr>
          <a:xfrm flipH="1">
            <a:off x="3451012" y="4124031"/>
            <a:ext cx="2724" cy="2114463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5" name="Straight Arrow Connector 2204"/>
          <p:cNvCxnSpPr/>
          <p:nvPr/>
        </p:nvCxnSpPr>
        <p:spPr>
          <a:xfrm>
            <a:off x="3443825" y="6234261"/>
            <a:ext cx="2131785" cy="1501"/>
          </a:xfrm>
          <a:prstGeom prst="straightConnector1">
            <a:avLst/>
          </a:prstGeom>
          <a:ln w="222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6" name="Straight Arrow Connector 2205"/>
          <p:cNvCxnSpPr/>
          <p:nvPr/>
        </p:nvCxnSpPr>
        <p:spPr>
          <a:xfrm flipH="1">
            <a:off x="587639" y="4137040"/>
            <a:ext cx="2724" cy="2114463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7" name="Straight Arrow Connector 2206"/>
          <p:cNvCxnSpPr>
            <a:endCxn id="1975" idx="6"/>
          </p:cNvCxnSpPr>
          <p:nvPr/>
        </p:nvCxnSpPr>
        <p:spPr>
          <a:xfrm>
            <a:off x="598069" y="6235712"/>
            <a:ext cx="2359318" cy="2782"/>
          </a:xfrm>
          <a:prstGeom prst="straightConnector1">
            <a:avLst/>
          </a:prstGeom>
          <a:ln w="222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662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Content and Language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693920"/>
          </a:xfrm>
        </p:spPr>
        <p:txBody>
          <a:bodyPr>
            <a:normAutofit/>
          </a:bodyPr>
          <a:lstStyle/>
          <a:p>
            <a:r>
              <a:rPr lang="en-US" u="sng" dirty="0"/>
              <a:t>Content Objective</a:t>
            </a:r>
            <a:endParaRPr lang="en-US" dirty="0"/>
          </a:p>
          <a:p>
            <a:pPr lvl="1"/>
            <a:r>
              <a:rPr lang="en-US" dirty="0" smtClean="0"/>
              <a:t>SWBAT </a:t>
            </a:r>
            <a:r>
              <a:rPr lang="en-US" dirty="0"/>
              <a:t>look closely to discern a pattern or structure. (</a:t>
            </a:r>
            <a:r>
              <a:rPr lang="en-US" u="sng" dirty="0"/>
              <a:t>Standards for Mathematical Practice 7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Language Objective</a:t>
            </a:r>
            <a:endParaRPr lang="en-US" dirty="0"/>
          </a:p>
          <a:p>
            <a:pPr lvl="1"/>
            <a:r>
              <a:rPr lang="en-US" dirty="0"/>
              <a:t>SWBAT use clear definitions in discussion with others and in their own reasoning. (</a:t>
            </a:r>
            <a:r>
              <a:rPr lang="en-US" u="sng" dirty="0"/>
              <a:t>Standards for Mathematical Practice 6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SWBAT justify their conclusions, communicate them to others, and respond to the arguments of others. (</a:t>
            </a:r>
            <a:r>
              <a:rPr lang="en-US" u="sng" dirty="0"/>
              <a:t>Standards for Mathematical Practice 3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6188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Content and Language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693920"/>
          </a:xfrm>
        </p:spPr>
        <p:txBody>
          <a:bodyPr>
            <a:normAutofit/>
          </a:bodyPr>
          <a:lstStyle/>
          <a:p>
            <a:r>
              <a:rPr lang="en-US" u="sng" dirty="0"/>
              <a:t>Content Objective</a:t>
            </a:r>
            <a:endParaRPr lang="en-US" dirty="0"/>
          </a:p>
          <a:p>
            <a:pPr lvl="1"/>
            <a:r>
              <a:rPr lang="en-US" dirty="0" smtClean="0"/>
              <a:t>SWBAT </a:t>
            </a:r>
            <a:r>
              <a:rPr lang="en-US" dirty="0"/>
              <a:t>look closely to discern a pattern or structure. (</a:t>
            </a:r>
            <a:r>
              <a:rPr lang="en-US" u="sng" dirty="0"/>
              <a:t>Standards for Mathematical Practice 7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Language Objective</a:t>
            </a:r>
            <a:endParaRPr lang="en-US" dirty="0"/>
          </a:p>
          <a:p>
            <a:pPr lvl="1"/>
            <a:r>
              <a:rPr lang="en-US" dirty="0"/>
              <a:t>SWBAT use clear definitions in discussion with others and in their own reasoning. (</a:t>
            </a:r>
            <a:r>
              <a:rPr lang="en-US" u="sng" dirty="0"/>
              <a:t>Standards for Mathematical Practice 6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SWBAT justify their conclusions, communicate them to others, and respond to the arguments of others. (</a:t>
            </a:r>
            <a:r>
              <a:rPr lang="en-US" u="sng" dirty="0"/>
              <a:t>Standards for Mathematical Practice 3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555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Steepness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35480"/>
            <a:ext cx="8449407" cy="438912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Rank these three treadmills from most steep to least steep. </a:t>
            </a:r>
            <a:endParaRPr lang="en-US" sz="3600" dirty="0"/>
          </a:p>
        </p:txBody>
      </p:sp>
      <p:grpSp>
        <p:nvGrpSpPr>
          <p:cNvPr id="4" name="Group 3"/>
          <p:cNvGrpSpPr/>
          <p:nvPr/>
        </p:nvGrpSpPr>
        <p:grpSpPr>
          <a:xfrm>
            <a:off x="152400" y="3597546"/>
            <a:ext cx="8991600" cy="3120666"/>
            <a:chOff x="152400" y="3597546"/>
            <a:chExt cx="8991600" cy="3120666"/>
          </a:xfrm>
        </p:grpSpPr>
        <p:grpSp>
          <p:nvGrpSpPr>
            <p:cNvPr id="9" name="Group 8"/>
            <p:cNvGrpSpPr/>
            <p:nvPr/>
          </p:nvGrpSpPr>
          <p:grpSpPr>
            <a:xfrm>
              <a:off x="2969758" y="3810000"/>
              <a:ext cx="3278642" cy="2665750"/>
              <a:chOff x="5935697" y="763250"/>
              <a:chExt cx="3278642" cy="2665750"/>
            </a:xfrm>
          </p:grpSpPr>
          <p:pic>
            <p:nvPicPr>
              <p:cNvPr id="1028" name="Picture 4" descr="NordicTrack Incline Trainer X1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35697" y="838200"/>
                <a:ext cx="3111325" cy="25908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4" name="TextBox 13"/>
              <p:cNvSpPr txBox="1"/>
              <p:nvPr/>
            </p:nvSpPr>
            <p:spPr>
              <a:xfrm>
                <a:off x="8282354" y="763250"/>
                <a:ext cx="931985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800" dirty="0" smtClean="0">
                    <a:solidFill>
                      <a:srgbClr val="FF0000"/>
                    </a:solidFill>
                  </a:rPr>
                  <a:t>2</a:t>
                </a:r>
                <a:endParaRPr lang="en-US" sz="8800" dirty="0">
                  <a:solidFill>
                    <a:srgbClr val="FF0000"/>
                  </a:solidFill>
                </a:endParaRPr>
              </a:p>
            </p:txBody>
          </p:sp>
        </p:grpSp>
        <p:pic>
          <p:nvPicPr>
            <p:cNvPr id="1030" name="Picture 6" descr="http://jillianmichaelspodcast.com/wp-content/uploads/2012/10/fl-treadmill-0710p30-m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26237" y="3600449"/>
              <a:ext cx="3117763" cy="31177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" name="Group 7"/>
            <p:cNvGrpSpPr/>
            <p:nvPr/>
          </p:nvGrpSpPr>
          <p:grpSpPr>
            <a:xfrm>
              <a:off x="152400" y="3597546"/>
              <a:ext cx="3356063" cy="3120666"/>
              <a:chOff x="2282737" y="3597546"/>
              <a:chExt cx="3356063" cy="3120666"/>
            </a:xfrm>
          </p:grpSpPr>
          <p:pic>
            <p:nvPicPr>
              <p:cNvPr id="1034" name="Picture 10" descr="http://besttreadmillunder.com/wp-content/uploads/2012/08/running-on-the-treadmill.jp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2737" y="3600449"/>
                <a:ext cx="3356063" cy="31177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4572000" y="3597546"/>
                <a:ext cx="931985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800" dirty="0" smtClean="0">
                    <a:solidFill>
                      <a:srgbClr val="FF0000"/>
                    </a:solidFill>
                  </a:rPr>
                  <a:t>1</a:t>
                </a:r>
                <a:endParaRPr lang="en-US" sz="88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3" name="TextBox 12"/>
          <p:cNvSpPr txBox="1"/>
          <p:nvPr/>
        </p:nvSpPr>
        <p:spPr>
          <a:xfrm>
            <a:off x="8440615" y="3657600"/>
            <a:ext cx="9319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3</a:t>
            </a:r>
            <a:endParaRPr lang="en-US" sz="8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4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Steepness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3276600" cy="43891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On the back of your paper, use words, numbers, and/or pictures to explain what steepness means.</a:t>
            </a:r>
          </a:p>
        </p:txBody>
      </p:sp>
      <p:pic>
        <p:nvPicPr>
          <p:cNvPr id="1026" name="Picture 2" descr="http://images.iconcdn.com/NordicTrack/images/catalog/NTL15010_xl5.jpg?rand=5308251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941576"/>
            <a:ext cx="4962525" cy="4764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54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Grind Rails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3581400" cy="4389120"/>
          </a:xfrm>
        </p:spPr>
        <p:txBody>
          <a:bodyPr/>
          <a:lstStyle/>
          <a:p>
            <a:r>
              <a:rPr lang="en-US" sz="2800" dirty="0"/>
              <a:t>You have been hired to design </a:t>
            </a:r>
            <a:r>
              <a:rPr lang="en-US" sz="2800" b="1" u="sng" dirty="0"/>
              <a:t>three</a:t>
            </a:r>
            <a:r>
              <a:rPr lang="en-US" sz="2800" dirty="0"/>
              <a:t> grind rails (handrails) for a new skate park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To the right are two examples of what these look like in real life.</a:t>
            </a:r>
            <a:endParaRPr lang="en-US" dirty="0"/>
          </a:p>
        </p:txBody>
      </p:sp>
      <p:pic>
        <p:nvPicPr>
          <p:cNvPr id="3074" name="Picture 2" descr="http://cronkitezine.asu.edu/spring2008/skatepark_425/skate%20pics/Img0001/skate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550" y="896814"/>
            <a:ext cx="4210050" cy="3161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24.media.tumblr.com/tumblr_m0nwfzyRBn1r49styo1_5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565" y="4114800"/>
            <a:ext cx="476250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0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Grind </a:t>
            </a:r>
            <a:r>
              <a:rPr lang="en-US" dirty="0"/>
              <a:t>Rails – Sheet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You have been hired to design </a:t>
            </a:r>
            <a:r>
              <a:rPr lang="en-US" sz="2400" b="1" u="sng" dirty="0"/>
              <a:t>three</a:t>
            </a:r>
            <a:r>
              <a:rPr lang="en-US" sz="2400" dirty="0"/>
              <a:t> grind rails (handrails) for a new skate park. Use the dot paper below to design the grind rails.  The grind rails </a:t>
            </a:r>
            <a:r>
              <a:rPr lang="en-US" sz="2400" b="1" u="sng" dirty="0"/>
              <a:t>must only use straight lines</a:t>
            </a:r>
            <a:r>
              <a:rPr lang="en-US" sz="2400" dirty="0"/>
              <a:t>.  Make sure that every grind rail </a:t>
            </a:r>
            <a:r>
              <a:rPr lang="en-US" sz="2400" b="1" u="sng" dirty="0"/>
              <a:t>starts and stops at a dot</a:t>
            </a:r>
            <a:r>
              <a:rPr lang="en-US" sz="2400" dirty="0"/>
              <a:t>.</a:t>
            </a:r>
          </a:p>
        </p:txBody>
      </p:sp>
      <p:grpSp>
        <p:nvGrpSpPr>
          <p:cNvPr id="1464" name="Group 1463"/>
          <p:cNvGrpSpPr/>
          <p:nvPr/>
        </p:nvGrpSpPr>
        <p:grpSpPr>
          <a:xfrm>
            <a:off x="304800" y="2697480"/>
            <a:ext cx="8425383" cy="3862299"/>
            <a:chOff x="-383541" y="1280160"/>
            <a:chExt cx="9375141" cy="4297680"/>
          </a:xfrm>
        </p:grpSpPr>
        <p:sp>
          <p:nvSpPr>
            <p:cNvPr id="725" name="Text Box 2"/>
            <p:cNvSpPr txBox="1">
              <a:spLocks noChangeArrowheads="1"/>
            </p:cNvSpPr>
            <p:nvPr/>
          </p:nvSpPr>
          <p:spPr bwMode="auto">
            <a:xfrm>
              <a:off x="-133986" y="5306695"/>
              <a:ext cx="2742565" cy="271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Horizontal location (on ground)</a:t>
              </a:r>
            </a:p>
          </p:txBody>
        </p:sp>
        <p:cxnSp>
          <p:nvCxnSpPr>
            <p:cNvPr id="726" name="Straight Connector 725"/>
            <p:cNvCxnSpPr/>
            <p:nvPr/>
          </p:nvCxnSpPr>
          <p:spPr>
            <a:xfrm flipV="1">
              <a:off x="6914514" y="3141345"/>
              <a:ext cx="1750695" cy="184594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" name="Arc 726"/>
            <p:cNvSpPr/>
            <p:nvPr/>
          </p:nvSpPr>
          <p:spPr>
            <a:xfrm rot="10800000">
              <a:off x="457199" y="1280160"/>
              <a:ext cx="2120265" cy="3688715"/>
            </a:xfrm>
            <a:prstGeom prst="arc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grpSp>
          <p:nvGrpSpPr>
            <p:cNvPr id="728" name="Group 727"/>
            <p:cNvGrpSpPr/>
            <p:nvPr/>
          </p:nvGrpSpPr>
          <p:grpSpPr>
            <a:xfrm>
              <a:off x="-129541" y="2546350"/>
              <a:ext cx="9116059" cy="2743200"/>
              <a:chOff x="0" y="0"/>
              <a:chExt cx="9116291" cy="2743200"/>
            </a:xfrm>
          </p:grpSpPr>
          <p:grpSp>
            <p:nvGrpSpPr>
              <p:cNvPr id="743" name="Group 742"/>
              <p:cNvGrpSpPr/>
              <p:nvPr/>
            </p:nvGrpSpPr>
            <p:grpSpPr>
              <a:xfrm>
                <a:off x="0" y="0"/>
                <a:ext cx="2743200" cy="2743200"/>
                <a:chOff x="0" y="0"/>
                <a:chExt cx="3648364" cy="3648364"/>
              </a:xfrm>
            </p:grpSpPr>
            <p:sp>
              <p:nvSpPr>
                <p:cNvPr id="1224" name="Rectangle 122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648364" cy="364836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1225" name="Group 1224"/>
                <p:cNvGrpSpPr/>
                <p:nvPr/>
              </p:nvGrpSpPr>
              <p:grpSpPr>
                <a:xfrm>
                  <a:off x="64654" y="73891"/>
                  <a:ext cx="3529282" cy="3520443"/>
                  <a:chOff x="0" y="0"/>
                  <a:chExt cx="3529282" cy="3520443"/>
                </a:xfrm>
              </p:grpSpPr>
              <p:grpSp>
                <p:nvGrpSpPr>
                  <p:cNvPr id="1226" name="Group 1225"/>
                  <p:cNvGrpSpPr/>
                  <p:nvPr/>
                </p:nvGrpSpPr>
                <p:grpSpPr>
                  <a:xfrm>
                    <a:off x="1387098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1385" name="Group 1384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1425" name="Group 1424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445" name="Group 1444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458" name="Oval 14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59" name="Oval 14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60" name="Oval 14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61" name="Oval 14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62" name="Oval 14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446" name="Group 1445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453" name="Oval 14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54" name="Oval 14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55" name="Oval 14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56" name="Oval 14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57" name="Oval 14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447" name="Group 1446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448" name="Oval 14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49" name="Oval 14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50" name="Oval 14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51" name="Oval 14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52" name="Oval 14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426" name="Group 1425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427" name="Group 1426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440" name="Oval 14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41" name="Oval 14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42" name="Oval 14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43" name="Oval 14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44" name="Oval 14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428" name="Group 1427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435" name="Oval 14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36" name="Oval 14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37" name="Oval 14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38" name="Oval 14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39" name="Oval 14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429" name="Group 1428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430" name="Oval 14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31" name="Oval 14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32" name="Oval 14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33" name="Oval 14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34" name="Oval 14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386" name="Group 1385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1387" name="Group 1386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407" name="Group 1406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420" name="Oval 14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21" name="Oval 14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22" name="Oval 14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23" name="Oval 14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24" name="Oval 14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408" name="Group 1407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415" name="Oval 14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16" name="Oval 14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17" name="Oval 14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18" name="Oval 14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19" name="Oval 14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409" name="Group 1408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410" name="Oval 14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11" name="Oval 14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12" name="Oval 14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13" name="Oval 14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14" name="Oval 14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388" name="Group 1387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389" name="Group 1388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402" name="Oval 14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03" name="Oval 14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04" name="Oval 14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05" name="Oval 14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06" name="Oval 14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390" name="Group 1389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397" name="Oval 13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98" name="Oval 13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99" name="Oval 13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00" name="Oval 13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01" name="Oval 14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391" name="Group 1390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392" name="Oval 13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93" name="Oval 13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94" name="Oval 13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95" name="Oval 13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96" name="Oval 13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1227" name="Group 1226"/>
                  <p:cNvGrpSpPr/>
                  <p:nvPr/>
                </p:nvGrpSpPr>
                <p:grpSpPr>
                  <a:xfrm>
                    <a:off x="0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1307" name="Group 1306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1347" name="Group 1346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367" name="Group 1366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380" name="Oval 13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81" name="Oval 13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82" name="Oval 13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83" name="Oval 13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84" name="Oval 13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368" name="Group 1367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375" name="Oval 13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76" name="Oval 13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77" name="Oval 13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78" name="Oval 13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79" name="Oval 13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369" name="Group 1368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370" name="Oval 13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71" name="Oval 13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72" name="Oval 13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73" name="Oval 13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74" name="Oval 13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348" name="Group 1347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349" name="Group 1348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362" name="Oval 13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63" name="Oval 13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64" name="Oval 13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65" name="Oval 13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66" name="Oval 13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350" name="Group 1349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357" name="Oval 13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58" name="Oval 13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59" name="Oval 13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60" name="Oval 13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61" name="Oval 13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351" name="Group 1350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352" name="Oval 13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53" name="Oval 13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54" name="Oval 13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55" name="Oval 13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56" name="Oval 13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308" name="Group 1307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1309" name="Group 1308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329" name="Group 1328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342" name="Oval 13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43" name="Oval 13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44" name="Oval 13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45" name="Oval 13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46" name="Oval 13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330" name="Group 1329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337" name="Oval 13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38" name="Oval 13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39" name="Oval 13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40" name="Oval 13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41" name="Oval 13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331" name="Group 1330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332" name="Oval 13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33" name="Oval 13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34" name="Oval 13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35" name="Oval 13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36" name="Oval 13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310" name="Group 1309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311" name="Group 1310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324" name="Oval 13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25" name="Oval 13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26" name="Oval 13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27" name="Oval 13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28" name="Oval 13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312" name="Group 1311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319" name="Oval 13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20" name="Oval 13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21" name="Oval 13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22" name="Oval 13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23" name="Oval 13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313" name="Group 1312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314" name="Oval 13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15" name="Oval 13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16" name="Oval 13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17" name="Oval 13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18" name="Oval 13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1228" name="Group 1227"/>
                  <p:cNvGrpSpPr/>
                  <p:nvPr/>
                </p:nvGrpSpPr>
                <p:grpSpPr>
                  <a:xfrm>
                    <a:off x="2084522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1229" name="Group 1228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1269" name="Group 1268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289" name="Group 1288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302" name="Oval 13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03" name="Oval 13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04" name="Oval 13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05" name="Oval 13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06" name="Oval 13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290" name="Group 1289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297" name="Oval 12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98" name="Oval 12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99" name="Oval 12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00" name="Oval 12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01" name="Oval 13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291" name="Group 1290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292" name="Oval 12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93" name="Oval 12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94" name="Oval 12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95" name="Oval 12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96" name="Oval 12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270" name="Group 1269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271" name="Group 1270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284" name="Oval 12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85" name="Oval 12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86" name="Oval 12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87" name="Oval 12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88" name="Oval 12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272" name="Group 1271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279" name="Oval 12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80" name="Oval 12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81" name="Oval 12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82" name="Oval 12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83" name="Oval 12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273" name="Group 1272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274" name="Oval 12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75" name="Oval 12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76" name="Oval 12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77" name="Oval 12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78" name="Oval 12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230" name="Group 1229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1231" name="Group 1230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251" name="Group 1250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264" name="Oval 12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65" name="Oval 12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66" name="Oval 12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67" name="Oval 12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68" name="Oval 12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252" name="Group 1251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259" name="Oval 12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60" name="Oval 12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61" name="Oval 12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62" name="Oval 12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63" name="Oval 12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253" name="Group 1252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254" name="Oval 12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55" name="Oval 12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56" name="Oval 12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57" name="Oval 12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58" name="Oval 12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232" name="Group 1231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233" name="Group 1232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246" name="Oval 12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47" name="Oval 12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48" name="Oval 12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49" name="Oval 12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50" name="Oval 12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234" name="Group 1233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241" name="Oval 12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42" name="Oval 12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43" name="Oval 12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44" name="Oval 12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45" name="Oval 12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235" name="Group 1234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236" name="Oval 12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37" name="Oval 12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38" name="Oval 12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39" name="Oval 12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40" name="Oval 12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</p:grpSp>
          </p:grpSp>
          <p:grpSp>
            <p:nvGrpSpPr>
              <p:cNvPr id="744" name="Group 743"/>
              <p:cNvGrpSpPr/>
              <p:nvPr/>
            </p:nvGrpSpPr>
            <p:grpSpPr>
              <a:xfrm>
                <a:off x="3186546" y="0"/>
                <a:ext cx="2743200" cy="2743200"/>
                <a:chOff x="0" y="0"/>
                <a:chExt cx="3648364" cy="3648364"/>
              </a:xfrm>
            </p:grpSpPr>
            <p:sp>
              <p:nvSpPr>
                <p:cNvPr id="985" name="Rectangle 98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648364" cy="364836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986" name="Group 985"/>
                <p:cNvGrpSpPr/>
                <p:nvPr/>
              </p:nvGrpSpPr>
              <p:grpSpPr>
                <a:xfrm>
                  <a:off x="64654" y="73891"/>
                  <a:ext cx="3529282" cy="3520443"/>
                  <a:chOff x="0" y="0"/>
                  <a:chExt cx="3529282" cy="3520443"/>
                </a:xfrm>
              </p:grpSpPr>
              <p:grpSp>
                <p:nvGrpSpPr>
                  <p:cNvPr id="987" name="Group 986"/>
                  <p:cNvGrpSpPr/>
                  <p:nvPr/>
                </p:nvGrpSpPr>
                <p:grpSpPr>
                  <a:xfrm>
                    <a:off x="1387098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1146" name="Group 1145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1186" name="Group 1185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206" name="Group 120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219" name="Oval 12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20" name="Oval 12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21" name="Oval 12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22" name="Oval 12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23" name="Oval 12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207" name="Group 120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214" name="Oval 12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15" name="Oval 12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16" name="Oval 12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17" name="Oval 12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18" name="Oval 12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208" name="Group 120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209" name="Oval 12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10" name="Oval 12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11" name="Oval 12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12" name="Oval 12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13" name="Oval 12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187" name="Group 1186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188" name="Group 118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201" name="Oval 12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02" name="Oval 12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03" name="Oval 12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04" name="Oval 12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05" name="Oval 12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189" name="Group 118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196" name="Oval 11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97" name="Oval 11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98" name="Oval 11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99" name="Oval 11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200" name="Oval 11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190" name="Group 118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191" name="Oval 11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92" name="Oval 11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93" name="Oval 11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94" name="Oval 11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95" name="Oval 11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147" name="Group 1146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1148" name="Group 1147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168" name="Group 116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181" name="Oval 11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82" name="Oval 11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83" name="Oval 11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84" name="Oval 11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85" name="Oval 11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169" name="Group 116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176" name="Oval 11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77" name="Oval 11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78" name="Oval 11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79" name="Oval 11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80" name="Oval 11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170" name="Group 116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171" name="Oval 11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72" name="Oval 11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73" name="Oval 11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74" name="Oval 11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75" name="Oval 11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149" name="Group 1148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150" name="Group 1149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163" name="Oval 11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64" name="Oval 11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65" name="Oval 11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66" name="Oval 1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67" name="Oval 11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151" name="Group 1150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158" name="Oval 11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59" name="Oval 11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60" name="Oval 11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61" name="Oval 11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62" name="Oval 11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152" name="Group 1151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153" name="Oval 11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54" name="Oval 11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55" name="Oval 11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56" name="Oval 11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57" name="Oval 11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988" name="Group 987"/>
                  <p:cNvGrpSpPr/>
                  <p:nvPr/>
                </p:nvGrpSpPr>
                <p:grpSpPr>
                  <a:xfrm>
                    <a:off x="0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1068" name="Group 1067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1108" name="Group 1107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128" name="Group 112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141" name="Oval 11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42" name="Oval 11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43" name="Oval 11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44" name="Oval 11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45" name="Oval 11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129" name="Group 112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136" name="Oval 11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37" name="Oval 11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38" name="Oval 11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39" name="Oval 11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40" name="Oval 11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130" name="Group 112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131" name="Oval 11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32" name="Oval 11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33" name="Oval 11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34" name="Oval 11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35" name="Oval 11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109" name="Group 1108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110" name="Group 1109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123" name="Oval 11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24" name="Oval 11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25" name="Oval 11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26" name="Oval 11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27" name="Oval 11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111" name="Group 1110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118" name="Oval 11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19" name="Oval 11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20" name="Oval 11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21" name="Oval 11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22" name="Oval 11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112" name="Group 1111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113" name="Oval 11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14" name="Oval 11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15" name="Oval 11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16" name="Oval 11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17" name="Oval 11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069" name="Group 1068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1070" name="Group 1069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090" name="Group 1089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103" name="Oval 11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04" name="Oval 11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05" name="Oval 11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06" name="Oval 11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07" name="Oval 11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091" name="Group 1090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098" name="Oval 10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99" name="Oval 10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00" name="Oval 10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01" name="Oval 11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102" name="Oval 11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092" name="Group 1091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093" name="Oval 10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94" name="Oval 10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95" name="Oval 10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96" name="Oval 10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97" name="Oval 10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071" name="Group 1070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072" name="Group 1071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085" name="Oval 10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86" name="Oval 10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87" name="Oval 10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88" name="Oval 10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89" name="Oval 10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073" name="Group 1072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080" name="Oval 10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81" name="Oval 10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82" name="Oval 10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83" name="Oval 10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84" name="Oval 10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074" name="Group 1073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075" name="Oval 10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76" name="Oval 10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77" name="Oval 10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78" name="Oval 10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79" name="Oval 10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989" name="Group 988"/>
                  <p:cNvGrpSpPr/>
                  <p:nvPr/>
                </p:nvGrpSpPr>
                <p:grpSpPr>
                  <a:xfrm>
                    <a:off x="2084522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990" name="Group 989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1030" name="Group 1029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050" name="Group 1049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063" name="Oval 10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64" name="Oval 10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65" name="Oval 10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66" name="Oval 10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67" name="Oval 10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051" name="Group 1050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058" name="Oval 10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59" name="Oval 10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60" name="Oval 10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61" name="Oval 10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62" name="Oval 10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052" name="Group 1051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053" name="Oval 10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54" name="Oval 10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55" name="Oval 10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56" name="Oval 10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57" name="Oval 10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031" name="Group 1030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032" name="Group 1031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045" name="Oval 10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46" name="Oval 10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47" name="Oval 10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48" name="Oval 10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49" name="Oval 10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033" name="Group 1032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040" name="Oval 10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41" name="Oval 10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42" name="Oval 10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43" name="Oval 10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44" name="Oval 10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034" name="Group 1033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035" name="Oval 10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36" name="Oval 10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37" name="Oval 10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38" name="Oval 10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39" name="Oval 10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991" name="Group 990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992" name="Group 991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012" name="Group 1011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025" name="Oval 10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26" name="Oval 10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27" name="Oval 10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28" name="Oval 10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29" name="Oval 10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013" name="Group 1012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020" name="Oval 10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21" name="Oval 10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22" name="Oval 10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23" name="Oval 10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24" name="Oval 10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014" name="Group 1013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015" name="Oval 10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16" name="Oval 10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17" name="Oval 10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18" name="Oval 10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19" name="Oval 10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993" name="Group 992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994" name="Group 993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007" name="Oval 10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08" name="Oval 10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09" name="Oval 10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10" name="Oval 10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11" name="Oval 10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995" name="Group 994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002" name="Oval 10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03" name="Oval 10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04" name="Oval 10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05" name="Oval 10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06" name="Oval 10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996" name="Group 995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997" name="Oval 9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98" name="Oval 9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99" name="Oval 9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00" name="Oval 9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01" name="Oval 10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</p:grpSp>
          </p:grpSp>
          <p:grpSp>
            <p:nvGrpSpPr>
              <p:cNvPr id="745" name="Group 744"/>
              <p:cNvGrpSpPr/>
              <p:nvPr/>
            </p:nvGrpSpPr>
            <p:grpSpPr>
              <a:xfrm>
                <a:off x="6373091" y="0"/>
                <a:ext cx="2743200" cy="2743200"/>
                <a:chOff x="0" y="0"/>
                <a:chExt cx="3648364" cy="3648364"/>
              </a:xfrm>
            </p:grpSpPr>
            <p:sp>
              <p:nvSpPr>
                <p:cNvPr id="746" name="Rectangle 74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648364" cy="364836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747" name="Group 746"/>
                <p:cNvGrpSpPr/>
                <p:nvPr/>
              </p:nvGrpSpPr>
              <p:grpSpPr>
                <a:xfrm>
                  <a:off x="64654" y="73891"/>
                  <a:ext cx="3529282" cy="3520443"/>
                  <a:chOff x="0" y="0"/>
                  <a:chExt cx="3529282" cy="3520443"/>
                </a:xfrm>
              </p:grpSpPr>
              <p:grpSp>
                <p:nvGrpSpPr>
                  <p:cNvPr id="748" name="Group 747"/>
                  <p:cNvGrpSpPr/>
                  <p:nvPr/>
                </p:nvGrpSpPr>
                <p:grpSpPr>
                  <a:xfrm>
                    <a:off x="1387098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907" name="Group 906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947" name="Group 946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967" name="Group 966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980" name="Oval 9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81" name="Oval 9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82" name="Oval 9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83" name="Oval 9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84" name="Oval 9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968" name="Group 967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975" name="Oval 9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76" name="Oval 9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77" name="Oval 9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78" name="Oval 9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79" name="Oval 9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969" name="Group 968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970" name="Oval 9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71" name="Oval 9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72" name="Oval 9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73" name="Oval 9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74" name="Oval 9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948" name="Group 947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949" name="Group 948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962" name="Oval 9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63" name="Oval 9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64" name="Oval 9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65" name="Oval 9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66" name="Oval 9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950" name="Group 949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957" name="Oval 9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58" name="Oval 9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59" name="Oval 9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60" name="Oval 9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61" name="Oval 9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951" name="Group 950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952" name="Oval 9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53" name="Oval 9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54" name="Oval 9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55" name="Oval 9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56" name="Oval 9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908" name="Group 907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909" name="Group 908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929" name="Group 928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942" name="Oval 9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43" name="Oval 9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44" name="Oval 9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45" name="Oval 9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46" name="Oval 9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930" name="Group 929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937" name="Oval 9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38" name="Oval 9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39" name="Oval 9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40" name="Oval 9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41" name="Oval 9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931" name="Group 930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932" name="Oval 9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33" name="Oval 9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34" name="Oval 9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35" name="Oval 9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36" name="Oval 9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910" name="Group 909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911" name="Group 910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924" name="Oval 9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25" name="Oval 9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26" name="Oval 9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27" name="Oval 9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28" name="Oval 9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912" name="Group 911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919" name="Oval 9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20" name="Oval 9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21" name="Oval 9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22" name="Oval 9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23" name="Oval 9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913" name="Group 912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914" name="Oval 9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15" name="Oval 9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16" name="Oval 9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17" name="Oval 9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18" name="Oval 9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749" name="Group 748"/>
                  <p:cNvGrpSpPr/>
                  <p:nvPr/>
                </p:nvGrpSpPr>
                <p:grpSpPr>
                  <a:xfrm>
                    <a:off x="0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829" name="Group 828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869" name="Group 868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889" name="Group 888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902" name="Oval 9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03" name="Oval 9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04" name="Oval 9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05" name="Oval 9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06" name="Oval 9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890" name="Group 889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897" name="Oval 8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98" name="Oval 8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99" name="Oval 8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00" name="Oval 8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01" name="Oval 9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891" name="Group 890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892" name="Oval 8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93" name="Oval 8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94" name="Oval 8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95" name="Oval 8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96" name="Oval 8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870" name="Group 869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871" name="Group 870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884" name="Oval 8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85" name="Oval 8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86" name="Oval 8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87" name="Oval 8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88" name="Oval 8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872" name="Group 871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879" name="Oval 8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80" name="Oval 8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81" name="Oval 8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82" name="Oval 8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83" name="Oval 8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873" name="Group 872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874" name="Oval 8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75" name="Oval 8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76" name="Oval 8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77" name="Oval 8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78" name="Oval 8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830" name="Group 829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831" name="Group 830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851" name="Group 850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864" name="Oval 8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65" name="Oval 8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66" name="Oval 8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67" name="Oval 8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68" name="Oval 8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852" name="Group 851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859" name="Oval 8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60" name="Oval 8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61" name="Oval 8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62" name="Oval 8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63" name="Oval 8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853" name="Group 852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854" name="Oval 8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55" name="Oval 8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56" name="Oval 8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57" name="Oval 8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58" name="Oval 8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832" name="Group 831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833" name="Group 832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846" name="Oval 8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47" name="Oval 8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48" name="Oval 8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49" name="Oval 8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50" name="Oval 8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834" name="Group 833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841" name="Oval 8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42" name="Oval 8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43" name="Oval 8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44" name="Oval 8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45" name="Oval 8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835" name="Group 834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836" name="Oval 8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37" name="Oval 8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38" name="Oval 8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39" name="Oval 8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40" name="Oval 8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750" name="Group 749"/>
                  <p:cNvGrpSpPr/>
                  <p:nvPr/>
                </p:nvGrpSpPr>
                <p:grpSpPr>
                  <a:xfrm>
                    <a:off x="2084522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751" name="Group 750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791" name="Group 790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811" name="Group 810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824" name="Oval 8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25" name="Oval 8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26" name="Oval 8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27" name="Oval 8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28" name="Oval 8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812" name="Group 811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819" name="Oval 8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20" name="Oval 8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21" name="Oval 8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22" name="Oval 8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23" name="Oval 8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813" name="Group 812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814" name="Oval 8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15" name="Oval 8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16" name="Oval 8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17" name="Oval 8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18" name="Oval 8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792" name="Group 791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793" name="Group 792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806" name="Oval 8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07" name="Oval 8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08" name="Oval 8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09" name="Oval 8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10" name="Oval 8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794" name="Group 793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801" name="Oval 8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02" name="Oval 8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03" name="Oval 8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04" name="Oval 8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05" name="Oval 8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795" name="Group 794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796" name="Oval 7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97" name="Oval 7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98" name="Oval 7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99" name="Oval 7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00" name="Oval 7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752" name="Group 751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753" name="Group 752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773" name="Group 772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786" name="Oval 7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87" name="Oval 7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88" name="Oval 7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89" name="Oval 7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90" name="Oval 7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774" name="Group 773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781" name="Oval 7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82" name="Oval 7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83" name="Oval 7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84" name="Oval 7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85" name="Oval 7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775" name="Group 774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776" name="Oval 7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77" name="Oval 7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78" name="Oval 7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79" name="Oval 7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80" name="Oval 7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754" name="Group 753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755" name="Group 754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768" name="Oval 7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69" name="Oval 7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70" name="Oval 7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71" name="Oval 7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72" name="Oval 7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756" name="Group 755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763" name="Oval 7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64" name="Oval 7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65" name="Oval 7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66" name="Oval 7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67" name="Oval 7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757" name="Group 756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758" name="Oval 7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59" name="Oval 7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60" name="Oval 7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61" name="Oval 7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762" name="Oval 7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</p:grpSp>
          </p:grpSp>
        </p:grpSp>
        <p:sp>
          <p:nvSpPr>
            <p:cNvPr id="729" name="Text Box 2"/>
            <p:cNvSpPr txBox="1">
              <a:spLocks noChangeArrowheads="1"/>
            </p:cNvSpPr>
            <p:nvPr/>
          </p:nvSpPr>
          <p:spPr bwMode="auto">
            <a:xfrm>
              <a:off x="3056254" y="5299075"/>
              <a:ext cx="2742565" cy="271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Horizontal location (on ground)</a:t>
              </a:r>
            </a:p>
          </p:txBody>
        </p:sp>
        <p:sp>
          <p:nvSpPr>
            <p:cNvPr id="730" name="Text Box 2"/>
            <p:cNvSpPr txBox="1">
              <a:spLocks noChangeArrowheads="1"/>
            </p:cNvSpPr>
            <p:nvPr/>
          </p:nvSpPr>
          <p:spPr bwMode="auto">
            <a:xfrm>
              <a:off x="6243954" y="5302885"/>
              <a:ext cx="2742565" cy="271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Horizontal location (on ground)</a:t>
              </a:r>
            </a:p>
          </p:txBody>
        </p:sp>
        <p:sp>
          <p:nvSpPr>
            <p:cNvPr id="731" name="Text Box 2"/>
            <p:cNvSpPr txBox="1">
              <a:spLocks noChangeArrowheads="1"/>
            </p:cNvSpPr>
            <p:nvPr/>
          </p:nvSpPr>
          <p:spPr bwMode="auto">
            <a:xfrm rot="16200000">
              <a:off x="-1608456" y="3774440"/>
              <a:ext cx="2733675" cy="283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Calibri"/>
                  <a:ea typeface="Calibri"/>
                  <a:cs typeface="Times New Roman"/>
                </a:rPr>
                <a:t>Height (in the air)</a:t>
              </a:r>
            </a:p>
          </p:txBody>
        </p:sp>
        <p:sp>
          <p:nvSpPr>
            <p:cNvPr id="732" name="Text Box 2"/>
            <p:cNvSpPr txBox="1">
              <a:spLocks noChangeArrowheads="1"/>
            </p:cNvSpPr>
            <p:nvPr/>
          </p:nvSpPr>
          <p:spPr bwMode="auto">
            <a:xfrm rot="16200000">
              <a:off x="1581784" y="3768725"/>
              <a:ext cx="2733675" cy="283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Height (in the air)</a:t>
              </a:r>
            </a:p>
          </p:txBody>
        </p:sp>
        <p:sp>
          <p:nvSpPr>
            <p:cNvPr id="733" name="Text Box 2"/>
            <p:cNvSpPr txBox="1">
              <a:spLocks noChangeArrowheads="1"/>
            </p:cNvSpPr>
            <p:nvPr/>
          </p:nvSpPr>
          <p:spPr bwMode="auto">
            <a:xfrm rot="16200000">
              <a:off x="4773294" y="3766820"/>
              <a:ext cx="2733675" cy="283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Height (in the air)</a:t>
              </a:r>
            </a:p>
          </p:txBody>
        </p:sp>
        <p:grpSp>
          <p:nvGrpSpPr>
            <p:cNvPr id="734" name="Group 733"/>
            <p:cNvGrpSpPr/>
            <p:nvPr/>
          </p:nvGrpSpPr>
          <p:grpSpPr>
            <a:xfrm>
              <a:off x="3398519" y="2889885"/>
              <a:ext cx="2088515" cy="2344420"/>
              <a:chOff x="0" y="0"/>
              <a:chExt cx="2088894" cy="2344848"/>
            </a:xfrm>
          </p:grpSpPr>
          <p:cxnSp>
            <p:nvCxnSpPr>
              <p:cNvPr id="739" name="Straight Connector 738"/>
              <p:cNvCxnSpPr/>
              <p:nvPr/>
            </p:nvCxnSpPr>
            <p:spPr>
              <a:xfrm>
                <a:off x="0" y="0"/>
                <a:ext cx="265568" cy="51604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0" name="Straight Connector 739"/>
              <p:cNvCxnSpPr/>
              <p:nvPr/>
            </p:nvCxnSpPr>
            <p:spPr>
              <a:xfrm>
                <a:off x="262270" y="517451"/>
                <a:ext cx="516890" cy="266392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1" name="Straight Connector 740"/>
              <p:cNvCxnSpPr/>
              <p:nvPr/>
            </p:nvCxnSpPr>
            <p:spPr>
              <a:xfrm>
                <a:off x="779721" y="786809"/>
                <a:ext cx="528119" cy="1044166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2" name="Straight Connector 741"/>
              <p:cNvCxnSpPr/>
              <p:nvPr/>
            </p:nvCxnSpPr>
            <p:spPr>
              <a:xfrm>
                <a:off x="1304261" y="1828800"/>
                <a:ext cx="784633" cy="51604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5" name="Group 734"/>
            <p:cNvGrpSpPr/>
            <p:nvPr/>
          </p:nvGrpSpPr>
          <p:grpSpPr>
            <a:xfrm>
              <a:off x="-133986" y="2299970"/>
              <a:ext cx="9125586" cy="283210"/>
              <a:chOff x="0" y="0"/>
              <a:chExt cx="9125266" cy="283191"/>
            </a:xfrm>
          </p:grpSpPr>
          <p:sp>
            <p:nvSpPr>
              <p:cNvPr id="736" name="Text Box 2"/>
              <p:cNvSpPr txBox="1">
                <a:spLocks noChangeArrowheads="1"/>
              </p:cNvSpPr>
              <p:nvPr/>
            </p:nvSpPr>
            <p:spPr bwMode="auto">
              <a:xfrm>
                <a:off x="0" y="9525"/>
                <a:ext cx="2743605" cy="273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Grind Rail #1</a:t>
                </a:r>
              </a:p>
            </p:txBody>
          </p:sp>
          <p:sp>
            <p:nvSpPr>
              <p:cNvPr id="737" name="Text Box 2"/>
              <p:cNvSpPr txBox="1">
                <a:spLocks noChangeArrowheads="1"/>
              </p:cNvSpPr>
              <p:nvPr/>
            </p:nvSpPr>
            <p:spPr bwMode="auto">
              <a:xfrm>
                <a:off x="3190831" y="0"/>
                <a:ext cx="2742970" cy="273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Grind Rail #2</a:t>
                </a:r>
              </a:p>
            </p:txBody>
          </p:sp>
          <p:sp>
            <p:nvSpPr>
              <p:cNvPr id="738" name="Text Box 2"/>
              <p:cNvSpPr txBox="1">
                <a:spLocks noChangeArrowheads="1"/>
              </p:cNvSpPr>
              <p:nvPr/>
            </p:nvSpPr>
            <p:spPr bwMode="auto">
              <a:xfrm>
                <a:off x="6381661" y="0"/>
                <a:ext cx="2743605" cy="273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Grind Rail #3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690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Steeper? – Sheet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You have been hired to design </a:t>
            </a:r>
            <a:r>
              <a:rPr lang="en-US" sz="2400" b="1" u="sng" dirty="0"/>
              <a:t>three</a:t>
            </a:r>
            <a:r>
              <a:rPr lang="en-US" sz="2400" dirty="0"/>
              <a:t> grind rails (handrails) for a new skate park. Use the dot paper below to design the grind rails.  The grind rails </a:t>
            </a:r>
            <a:r>
              <a:rPr lang="en-US" sz="2400" b="1" u="sng" dirty="0"/>
              <a:t>must only use straight lines</a:t>
            </a:r>
            <a:r>
              <a:rPr lang="en-US" sz="2400" dirty="0"/>
              <a:t>.  Make sure that every grind rail </a:t>
            </a:r>
            <a:r>
              <a:rPr lang="en-US" sz="2400" b="1" u="sng" dirty="0"/>
              <a:t>starts and stops at a dot</a:t>
            </a:r>
            <a:r>
              <a:rPr lang="en-US" sz="2400" dirty="0"/>
              <a:t>.</a:t>
            </a:r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304800" y="3608712"/>
            <a:ext cx="8421624" cy="2944488"/>
            <a:chOff x="496887" y="1790065"/>
            <a:chExt cx="9375141" cy="3277870"/>
          </a:xfrm>
        </p:grpSpPr>
        <p:sp>
          <p:nvSpPr>
            <p:cNvPr id="1463" name="Text Box 2"/>
            <p:cNvSpPr txBox="1">
              <a:spLocks noChangeArrowheads="1"/>
            </p:cNvSpPr>
            <p:nvPr/>
          </p:nvSpPr>
          <p:spPr bwMode="auto">
            <a:xfrm>
              <a:off x="746442" y="4796790"/>
              <a:ext cx="2742565" cy="271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Horizontal location (on ground)</a:t>
              </a:r>
            </a:p>
          </p:txBody>
        </p:sp>
        <p:grpSp>
          <p:nvGrpSpPr>
            <p:cNvPr id="1465" name="Group 1464"/>
            <p:cNvGrpSpPr/>
            <p:nvPr/>
          </p:nvGrpSpPr>
          <p:grpSpPr>
            <a:xfrm>
              <a:off x="750887" y="2036445"/>
              <a:ext cx="9116059" cy="2743200"/>
              <a:chOff x="0" y="0"/>
              <a:chExt cx="9116291" cy="2743200"/>
            </a:xfrm>
          </p:grpSpPr>
          <p:grpSp>
            <p:nvGrpSpPr>
              <p:cNvPr id="1478" name="Group 1477"/>
              <p:cNvGrpSpPr/>
              <p:nvPr/>
            </p:nvGrpSpPr>
            <p:grpSpPr>
              <a:xfrm>
                <a:off x="0" y="0"/>
                <a:ext cx="2743200" cy="2743200"/>
                <a:chOff x="0" y="0"/>
                <a:chExt cx="3648364" cy="3648364"/>
              </a:xfrm>
            </p:grpSpPr>
            <p:sp>
              <p:nvSpPr>
                <p:cNvPr id="1959" name="Rectangle 195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648364" cy="364836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1960" name="Group 1959"/>
                <p:cNvGrpSpPr/>
                <p:nvPr/>
              </p:nvGrpSpPr>
              <p:grpSpPr>
                <a:xfrm>
                  <a:off x="64654" y="73891"/>
                  <a:ext cx="3529282" cy="3520443"/>
                  <a:chOff x="0" y="0"/>
                  <a:chExt cx="3529282" cy="3520443"/>
                </a:xfrm>
              </p:grpSpPr>
              <p:grpSp>
                <p:nvGrpSpPr>
                  <p:cNvPr id="1961" name="Group 1960"/>
                  <p:cNvGrpSpPr/>
                  <p:nvPr/>
                </p:nvGrpSpPr>
                <p:grpSpPr>
                  <a:xfrm>
                    <a:off x="1387098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120" name="Group 2119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160" name="Group 2159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180" name="Group 2179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93" name="Oval 21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94" name="Oval 21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95" name="Oval 21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96" name="Oval 21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97" name="Oval 21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181" name="Group 2180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88" name="Oval 21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89" name="Oval 21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90" name="Oval 21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91" name="Oval 21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92" name="Oval 21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182" name="Group 2181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83" name="Oval 21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84" name="Oval 21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85" name="Oval 21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86" name="Oval 21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87" name="Oval 21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161" name="Group 2160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162" name="Group 2161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75" name="Oval 21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76" name="Oval 21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77" name="Oval 21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78" name="Oval 21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79" name="Oval 21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163" name="Group 2162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70" name="Oval 21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71" name="Oval 21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72" name="Oval 21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73" name="Oval 21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74" name="Oval 21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164" name="Group 2163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65" name="Oval 21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66" name="Oval 2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67" name="Oval 21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68" name="Oval 21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69" name="Oval 21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121" name="Group 2120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122" name="Group 2121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142" name="Group 2141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55" name="Oval 21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56" name="Oval 21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57" name="Oval 21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58" name="Oval 21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59" name="Oval 21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143" name="Group 2142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50" name="Oval 21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51" name="Oval 21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52" name="Oval 21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53" name="Oval 21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54" name="Oval 21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144" name="Group 2143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45" name="Oval 21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46" name="Oval 21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47" name="Oval 21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48" name="Oval 21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49" name="Oval 21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123" name="Group 2122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124" name="Group 2123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37" name="Oval 21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38" name="Oval 21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39" name="Oval 21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40" name="Oval 21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41" name="Oval 21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125" name="Group 2124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32" name="Oval 21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33" name="Oval 21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34" name="Oval 21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35" name="Oval 21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36" name="Oval 21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126" name="Group 2125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27" name="Oval 21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28" name="Oval 21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29" name="Oval 21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30" name="Oval 21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31" name="Oval 21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1962" name="Group 1961"/>
                  <p:cNvGrpSpPr/>
                  <p:nvPr/>
                </p:nvGrpSpPr>
                <p:grpSpPr>
                  <a:xfrm>
                    <a:off x="0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042" name="Group 2041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082" name="Group 2081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102" name="Group 2101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15" name="Oval 21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16" name="Oval 21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17" name="Oval 21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18" name="Oval 21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19" name="Oval 21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103" name="Group 2102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10" name="Oval 21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11" name="Oval 21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12" name="Oval 21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13" name="Oval 21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14" name="Oval 21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104" name="Group 2103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105" name="Oval 21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06" name="Oval 21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07" name="Oval 21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08" name="Oval 21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09" name="Oval 21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083" name="Group 2082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084" name="Group 2083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97" name="Oval 20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98" name="Oval 20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99" name="Oval 20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00" name="Oval 20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101" name="Oval 21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085" name="Group 2084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92" name="Oval 20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93" name="Oval 20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94" name="Oval 20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95" name="Oval 20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96" name="Oval 20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086" name="Group 2085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87" name="Oval 20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88" name="Oval 20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89" name="Oval 20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90" name="Oval 20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91" name="Oval 20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043" name="Group 2042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044" name="Group 2043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064" name="Group 2063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77" name="Oval 20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78" name="Oval 20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79" name="Oval 20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80" name="Oval 20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81" name="Oval 20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065" name="Group 2064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72" name="Oval 20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73" name="Oval 20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74" name="Oval 20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75" name="Oval 20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76" name="Oval 20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066" name="Group 2065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67" name="Oval 20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68" name="Oval 20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69" name="Oval 20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70" name="Oval 20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71" name="Oval 20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045" name="Group 2044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046" name="Group 204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59" name="Oval 20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60" name="Oval 20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61" name="Oval 20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62" name="Oval 20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63" name="Oval 20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047" name="Group 204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54" name="Oval 20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55" name="Oval 20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56" name="Oval 20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57" name="Oval 20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58" name="Oval 20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048" name="Group 204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49" name="Oval 20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50" name="Oval 20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51" name="Oval 20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52" name="Oval 20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53" name="Oval 20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1963" name="Group 1962"/>
                  <p:cNvGrpSpPr/>
                  <p:nvPr/>
                </p:nvGrpSpPr>
                <p:grpSpPr>
                  <a:xfrm>
                    <a:off x="2084522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1964" name="Group 1963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004" name="Group 2003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024" name="Group 2023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37" name="Oval 20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38" name="Oval 20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39" name="Oval 20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40" name="Oval 20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41" name="Oval 20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025" name="Group 2024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32" name="Oval 20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33" name="Oval 20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34" name="Oval 20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35" name="Oval 20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36" name="Oval 20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026" name="Group 2025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27" name="Oval 20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28" name="Oval 20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29" name="Oval 20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30" name="Oval 20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31" name="Oval 20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005" name="Group 2004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006" name="Group 200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19" name="Oval 20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20" name="Oval 20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21" name="Oval 20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22" name="Oval 20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23" name="Oval 20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007" name="Group 200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14" name="Oval 20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15" name="Oval 20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16" name="Oval 20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17" name="Oval 20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18" name="Oval 20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008" name="Group 200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009" name="Oval 20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10" name="Oval 20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11" name="Oval 20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12" name="Oval 20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13" name="Oval 20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965" name="Group 1964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1966" name="Group 1965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986" name="Group 198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99" name="Oval 19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00" name="Oval 19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01" name="Oval 20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02" name="Oval 20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003" name="Oval 20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987" name="Group 198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94" name="Oval 19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95" name="Oval 19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96" name="Oval 19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97" name="Oval 19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98" name="Oval 19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988" name="Group 198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89" name="Oval 19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90" name="Oval 19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91" name="Oval 19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92" name="Oval 19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93" name="Oval 19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967" name="Group 1966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968" name="Group 196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81" name="Oval 19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82" name="Oval 19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83" name="Oval 19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84" name="Oval 19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85" name="Oval 19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969" name="Group 196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76" name="Oval 19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77" name="Oval 19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78" name="Oval 19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79" name="Oval 19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80" name="Oval 19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970" name="Group 196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71" name="Oval 19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72" name="Oval 19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73" name="Oval 19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74" name="Oval 19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75" name="Oval 19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</p:grpSp>
          </p:grpSp>
          <p:grpSp>
            <p:nvGrpSpPr>
              <p:cNvPr id="1479" name="Group 1478"/>
              <p:cNvGrpSpPr/>
              <p:nvPr/>
            </p:nvGrpSpPr>
            <p:grpSpPr>
              <a:xfrm>
                <a:off x="3186546" y="0"/>
                <a:ext cx="2743200" cy="2743200"/>
                <a:chOff x="0" y="0"/>
                <a:chExt cx="3648364" cy="3648364"/>
              </a:xfrm>
            </p:grpSpPr>
            <p:sp>
              <p:nvSpPr>
                <p:cNvPr id="1720" name="Rectangle 171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648364" cy="364836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1721" name="Group 1720"/>
                <p:cNvGrpSpPr/>
                <p:nvPr/>
              </p:nvGrpSpPr>
              <p:grpSpPr>
                <a:xfrm>
                  <a:off x="64654" y="73891"/>
                  <a:ext cx="3529282" cy="3520443"/>
                  <a:chOff x="0" y="0"/>
                  <a:chExt cx="3529282" cy="3520443"/>
                </a:xfrm>
              </p:grpSpPr>
              <p:grpSp>
                <p:nvGrpSpPr>
                  <p:cNvPr id="1722" name="Group 1721"/>
                  <p:cNvGrpSpPr/>
                  <p:nvPr/>
                </p:nvGrpSpPr>
                <p:grpSpPr>
                  <a:xfrm>
                    <a:off x="1387098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1881" name="Group 1880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1921" name="Group 1920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941" name="Group 1940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54" name="Oval 19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55" name="Oval 19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56" name="Oval 19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57" name="Oval 19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58" name="Oval 19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942" name="Group 1941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49" name="Oval 19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50" name="Oval 19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51" name="Oval 19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52" name="Oval 19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53" name="Oval 19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943" name="Group 1942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44" name="Oval 19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45" name="Oval 19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46" name="Oval 19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47" name="Oval 19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48" name="Oval 19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922" name="Group 1921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923" name="Group 1922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36" name="Oval 19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37" name="Oval 19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38" name="Oval 19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39" name="Oval 19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40" name="Oval 19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924" name="Group 1923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31" name="Oval 19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32" name="Oval 19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33" name="Oval 19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34" name="Oval 19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35" name="Oval 19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925" name="Group 1924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26" name="Oval 19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27" name="Oval 19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28" name="Oval 19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29" name="Oval 19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30" name="Oval 19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882" name="Group 1881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1883" name="Group 1882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903" name="Group 1902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16" name="Oval 19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17" name="Oval 19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18" name="Oval 19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19" name="Oval 19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20" name="Oval 19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904" name="Group 1903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11" name="Oval 19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12" name="Oval 19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13" name="Oval 19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14" name="Oval 19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15" name="Oval 19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905" name="Group 1904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906" name="Oval 19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07" name="Oval 19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08" name="Oval 19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09" name="Oval 19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10" name="Oval 19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884" name="Group 1883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885" name="Group 1884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98" name="Oval 18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99" name="Oval 18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00" name="Oval 18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01" name="Oval 19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902" name="Oval 19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886" name="Group 1885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93" name="Oval 18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94" name="Oval 18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95" name="Oval 18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96" name="Oval 18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97" name="Oval 18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887" name="Group 1886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88" name="Oval 18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89" name="Oval 18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90" name="Oval 18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91" name="Oval 18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92" name="Oval 18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1723" name="Group 1722"/>
                  <p:cNvGrpSpPr/>
                  <p:nvPr/>
                </p:nvGrpSpPr>
                <p:grpSpPr>
                  <a:xfrm>
                    <a:off x="0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1803" name="Group 1802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1843" name="Group 1842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863" name="Group 1862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76" name="Oval 18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77" name="Oval 18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78" name="Oval 18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79" name="Oval 18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80" name="Oval 18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864" name="Group 1863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71" name="Oval 18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72" name="Oval 18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73" name="Oval 18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74" name="Oval 18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75" name="Oval 18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865" name="Group 1864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66" name="Oval 18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67" name="Oval 18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68" name="Oval 18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69" name="Oval 18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70" name="Oval 18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844" name="Group 1843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845" name="Group 1844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58" name="Oval 18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59" name="Oval 18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60" name="Oval 18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61" name="Oval 18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62" name="Oval 18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846" name="Group 1845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53" name="Oval 18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54" name="Oval 18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55" name="Oval 18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56" name="Oval 18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57" name="Oval 18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847" name="Group 1846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48" name="Oval 18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49" name="Oval 18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50" name="Oval 18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51" name="Oval 18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52" name="Oval 18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804" name="Group 1803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1805" name="Group 1804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825" name="Group 1824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38" name="Oval 18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39" name="Oval 18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40" name="Oval 18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41" name="Oval 18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42" name="Oval 18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826" name="Group 1825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33" name="Oval 18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34" name="Oval 18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35" name="Oval 18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36" name="Oval 18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37" name="Oval 18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827" name="Group 1826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28" name="Oval 18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29" name="Oval 18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30" name="Oval 18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31" name="Oval 18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32" name="Oval 18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806" name="Group 1805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807" name="Group 1806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20" name="Oval 18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21" name="Oval 18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22" name="Oval 18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23" name="Oval 18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24" name="Oval 18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808" name="Group 1807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15" name="Oval 18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16" name="Oval 18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17" name="Oval 18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18" name="Oval 18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19" name="Oval 18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809" name="Group 1808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810" name="Oval 18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11" name="Oval 18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12" name="Oval 18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13" name="Oval 18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14" name="Oval 18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1724" name="Group 1723"/>
                  <p:cNvGrpSpPr/>
                  <p:nvPr/>
                </p:nvGrpSpPr>
                <p:grpSpPr>
                  <a:xfrm>
                    <a:off x="2084522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1725" name="Group 1724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1765" name="Group 1764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785" name="Group 1784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98" name="Oval 17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99" name="Oval 17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00" name="Oval 17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01" name="Oval 18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802" name="Oval 18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786" name="Group 1785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93" name="Oval 17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94" name="Oval 17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95" name="Oval 17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96" name="Oval 17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97" name="Oval 17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787" name="Group 1786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88" name="Oval 17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89" name="Oval 17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90" name="Oval 17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91" name="Oval 17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92" name="Oval 17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766" name="Group 1765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767" name="Group 1766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80" name="Oval 17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81" name="Oval 17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82" name="Oval 17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83" name="Oval 17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84" name="Oval 17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768" name="Group 1767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75" name="Oval 17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76" name="Oval 17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77" name="Oval 17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78" name="Oval 17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79" name="Oval 17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769" name="Group 1768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70" name="Oval 17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71" name="Oval 17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72" name="Oval 17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73" name="Oval 17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74" name="Oval 17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726" name="Group 1725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1727" name="Group 1726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747" name="Group 1746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60" name="Oval 17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61" name="Oval 17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62" name="Oval 17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63" name="Oval 17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64" name="Oval 17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748" name="Group 1747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55" name="Oval 17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56" name="Oval 17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57" name="Oval 17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58" name="Oval 17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59" name="Oval 17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749" name="Group 1748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50" name="Oval 17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51" name="Oval 17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52" name="Oval 17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53" name="Oval 17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54" name="Oval 17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728" name="Group 1727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729" name="Group 1728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42" name="Oval 17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43" name="Oval 17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44" name="Oval 17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45" name="Oval 17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46" name="Oval 17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730" name="Group 1729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37" name="Oval 17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38" name="Oval 17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39" name="Oval 17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40" name="Oval 17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41" name="Oval 17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731" name="Group 1730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32" name="Oval 17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33" name="Oval 17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34" name="Oval 17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35" name="Oval 17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36" name="Oval 17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</p:grpSp>
          </p:grpSp>
          <p:grpSp>
            <p:nvGrpSpPr>
              <p:cNvPr id="1480" name="Group 1479"/>
              <p:cNvGrpSpPr/>
              <p:nvPr/>
            </p:nvGrpSpPr>
            <p:grpSpPr>
              <a:xfrm>
                <a:off x="6373091" y="0"/>
                <a:ext cx="2743200" cy="2743200"/>
                <a:chOff x="0" y="0"/>
                <a:chExt cx="3648364" cy="3648364"/>
              </a:xfrm>
            </p:grpSpPr>
            <p:sp>
              <p:nvSpPr>
                <p:cNvPr id="1481" name="Rectangle 148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648364" cy="364836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1482" name="Group 1481"/>
                <p:cNvGrpSpPr/>
                <p:nvPr/>
              </p:nvGrpSpPr>
              <p:grpSpPr>
                <a:xfrm>
                  <a:off x="64654" y="73891"/>
                  <a:ext cx="3529282" cy="3520443"/>
                  <a:chOff x="0" y="0"/>
                  <a:chExt cx="3529282" cy="3520443"/>
                </a:xfrm>
              </p:grpSpPr>
              <p:grpSp>
                <p:nvGrpSpPr>
                  <p:cNvPr id="1483" name="Group 1482"/>
                  <p:cNvGrpSpPr/>
                  <p:nvPr/>
                </p:nvGrpSpPr>
                <p:grpSpPr>
                  <a:xfrm>
                    <a:off x="1387098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1642" name="Group 1641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1682" name="Group 1681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702" name="Group 1701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15" name="Oval 17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16" name="Oval 17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17" name="Oval 17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18" name="Oval 17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19" name="Oval 17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703" name="Group 1702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10" name="Oval 17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11" name="Oval 17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12" name="Oval 17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13" name="Oval 17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14" name="Oval 17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704" name="Group 1703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705" name="Oval 17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06" name="Oval 17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07" name="Oval 17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08" name="Oval 17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09" name="Oval 17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683" name="Group 1682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684" name="Group 1683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97" name="Oval 16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98" name="Oval 16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99" name="Oval 16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00" name="Oval 16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01" name="Oval 17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685" name="Group 1684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92" name="Oval 16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93" name="Oval 16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94" name="Oval 16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95" name="Oval 16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96" name="Oval 16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686" name="Group 1685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87" name="Oval 16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88" name="Oval 16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89" name="Oval 16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90" name="Oval 16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91" name="Oval 16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643" name="Group 1642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1644" name="Group 1643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664" name="Group 1663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77" name="Oval 16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78" name="Oval 16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79" name="Oval 16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80" name="Oval 16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81" name="Oval 16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665" name="Group 1664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72" name="Oval 16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73" name="Oval 16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74" name="Oval 16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75" name="Oval 16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76" name="Oval 16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666" name="Group 1665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67" name="Oval 16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68" name="Oval 16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69" name="Oval 16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70" name="Oval 16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71" name="Oval 16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645" name="Group 1644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646" name="Group 164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59" name="Oval 16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60" name="Oval 16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61" name="Oval 16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62" name="Oval 16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63" name="Oval 16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647" name="Group 164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54" name="Oval 16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55" name="Oval 16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56" name="Oval 16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57" name="Oval 16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58" name="Oval 16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648" name="Group 164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49" name="Oval 16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50" name="Oval 16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51" name="Oval 16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52" name="Oval 16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53" name="Oval 16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1484" name="Group 1483"/>
                  <p:cNvGrpSpPr/>
                  <p:nvPr/>
                </p:nvGrpSpPr>
                <p:grpSpPr>
                  <a:xfrm>
                    <a:off x="0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1564" name="Group 1563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1604" name="Group 1603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624" name="Group 1623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37" name="Oval 16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38" name="Oval 16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39" name="Oval 16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40" name="Oval 16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41" name="Oval 16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625" name="Group 1624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32" name="Oval 16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33" name="Oval 16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34" name="Oval 16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35" name="Oval 16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36" name="Oval 16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626" name="Group 1625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27" name="Oval 16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28" name="Oval 16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29" name="Oval 16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30" name="Oval 16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31" name="Oval 16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605" name="Group 1604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606" name="Group 160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19" name="Oval 16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20" name="Oval 16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21" name="Oval 16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22" name="Oval 16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23" name="Oval 16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607" name="Group 160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14" name="Oval 16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15" name="Oval 16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16" name="Oval 16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17" name="Oval 16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18" name="Oval 16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608" name="Group 160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609" name="Oval 16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10" name="Oval 16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11" name="Oval 16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12" name="Oval 16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13" name="Oval 16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565" name="Group 1564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1566" name="Group 1565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586" name="Group 158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99" name="Oval 15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00" name="Oval 15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01" name="Oval 16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02" name="Oval 16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603" name="Oval 16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587" name="Group 158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94" name="Oval 15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95" name="Oval 15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96" name="Oval 15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97" name="Oval 15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98" name="Oval 15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588" name="Group 158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89" name="Oval 15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90" name="Oval 15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91" name="Oval 15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92" name="Oval 15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93" name="Oval 15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567" name="Group 1566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568" name="Group 156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81" name="Oval 15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82" name="Oval 15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83" name="Oval 15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84" name="Oval 15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85" name="Oval 15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569" name="Group 156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76" name="Oval 15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77" name="Oval 15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78" name="Oval 15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79" name="Oval 15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80" name="Oval 15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570" name="Group 156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71" name="Oval 15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72" name="Oval 15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73" name="Oval 15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74" name="Oval 15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75" name="Oval 15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1485" name="Group 1484"/>
                  <p:cNvGrpSpPr/>
                  <p:nvPr/>
                </p:nvGrpSpPr>
                <p:grpSpPr>
                  <a:xfrm>
                    <a:off x="2084522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1486" name="Group 1485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1526" name="Group 1525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546" name="Group 154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59" name="Oval 15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60" name="Oval 15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61" name="Oval 15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62" name="Oval 15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63" name="Oval 15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547" name="Group 154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54" name="Oval 15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55" name="Oval 15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56" name="Oval 15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57" name="Oval 15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58" name="Oval 15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548" name="Group 154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49" name="Oval 15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50" name="Oval 15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51" name="Oval 15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52" name="Oval 15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53" name="Oval 15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527" name="Group 1526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528" name="Group 152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41" name="Oval 15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42" name="Oval 15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43" name="Oval 15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44" name="Oval 15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45" name="Oval 15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529" name="Group 152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36" name="Oval 15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37" name="Oval 15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38" name="Oval 15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39" name="Oval 15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40" name="Oval 15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530" name="Group 152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31" name="Oval 15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32" name="Oval 15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33" name="Oval 15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34" name="Oval 15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35" name="Oval 15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487" name="Group 1486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1488" name="Group 1487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508" name="Group 150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21" name="Oval 15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22" name="Oval 15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23" name="Oval 15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24" name="Oval 15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25" name="Oval 15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509" name="Group 150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16" name="Oval 15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17" name="Oval 15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18" name="Oval 15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19" name="Oval 15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20" name="Oval 15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510" name="Group 150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11" name="Oval 15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12" name="Oval 15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13" name="Oval 15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14" name="Oval 15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15" name="Oval 15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1489" name="Group 1488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1490" name="Group 1489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503" name="Oval 15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04" name="Oval 15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05" name="Oval 15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06" name="Oval 15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07" name="Oval 15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491" name="Group 1490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498" name="Oval 14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99" name="Oval 14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00" name="Oval 14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01" name="Oval 15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502" name="Oval 15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1492" name="Group 1491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1493" name="Oval 14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94" name="Oval 14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95" name="Oval 14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96" name="Oval 14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97" name="Oval 14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</p:grpSp>
          </p:grpSp>
        </p:grpSp>
        <p:sp>
          <p:nvSpPr>
            <p:cNvPr id="1466" name="Text Box 2"/>
            <p:cNvSpPr txBox="1">
              <a:spLocks noChangeArrowheads="1"/>
            </p:cNvSpPr>
            <p:nvPr/>
          </p:nvSpPr>
          <p:spPr bwMode="auto">
            <a:xfrm>
              <a:off x="3936682" y="4789170"/>
              <a:ext cx="2742565" cy="271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Horizontal location (on ground)</a:t>
              </a:r>
            </a:p>
          </p:txBody>
        </p:sp>
        <p:sp>
          <p:nvSpPr>
            <p:cNvPr id="1467" name="Text Box 2"/>
            <p:cNvSpPr txBox="1">
              <a:spLocks noChangeArrowheads="1"/>
            </p:cNvSpPr>
            <p:nvPr/>
          </p:nvSpPr>
          <p:spPr bwMode="auto">
            <a:xfrm>
              <a:off x="7124382" y="4792980"/>
              <a:ext cx="2742565" cy="271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Horizontal location (on ground)</a:t>
              </a:r>
            </a:p>
          </p:txBody>
        </p:sp>
        <p:sp>
          <p:nvSpPr>
            <p:cNvPr id="1468" name="Text Box 2"/>
            <p:cNvSpPr txBox="1">
              <a:spLocks noChangeArrowheads="1"/>
            </p:cNvSpPr>
            <p:nvPr/>
          </p:nvSpPr>
          <p:spPr bwMode="auto">
            <a:xfrm rot="16200000">
              <a:off x="-728028" y="3264535"/>
              <a:ext cx="2733675" cy="283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Height (in the air)</a:t>
              </a:r>
            </a:p>
          </p:txBody>
        </p:sp>
        <p:sp>
          <p:nvSpPr>
            <p:cNvPr id="1469" name="Text Box 2"/>
            <p:cNvSpPr txBox="1">
              <a:spLocks noChangeArrowheads="1"/>
            </p:cNvSpPr>
            <p:nvPr/>
          </p:nvSpPr>
          <p:spPr bwMode="auto">
            <a:xfrm rot="16200000">
              <a:off x="2462212" y="3258820"/>
              <a:ext cx="2733675" cy="283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Height (in the air)</a:t>
              </a:r>
            </a:p>
          </p:txBody>
        </p:sp>
        <p:sp>
          <p:nvSpPr>
            <p:cNvPr id="1470" name="Text Box 2"/>
            <p:cNvSpPr txBox="1">
              <a:spLocks noChangeArrowheads="1"/>
            </p:cNvSpPr>
            <p:nvPr/>
          </p:nvSpPr>
          <p:spPr bwMode="auto">
            <a:xfrm rot="16200000">
              <a:off x="5653722" y="3256915"/>
              <a:ext cx="2733675" cy="283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Height (in the air)</a:t>
              </a:r>
            </a:p>
          </p:txBody>
        </p:sp>
        <p:cxnSp>
          <p:nvCxnSpPr>
            <p:cNvPr id="1471" name="Straight Connector 1470"/>
            <p:cNvCxnSpPr/>
            <p:nvPr/>
          </p:nvCxnSpPr>
          <p:spPr>
            <a:xfrm flipH="1" flipV="1">
              <a:off x="1082992" y="2381885"/>
              <a:ext cx="2091690" cy="208343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2" name="Straight Connector 1471"/>
            <p:cNvCxnSpPr/>
            <p:nvPr/>
          </p:nvCxnSpPr>
          <p:spPr>
            <a:xfrm flipH="1" flipV="1">
              <a:off x="5585777" y="3690620"/>
              <a:ext cx="761365" cy="75819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3" name="Straight Connector 1472"/>
            <p:cNvCxnSpPr/>
            <p:nvPr/>
          </p:nvCxnSpPr>
          <p:spPr>
            <a:xfrm flipH="1" flipV="1">
              <a:off x="8245157" y="3162300"/>
              <a:ext cx="1291590" cy="128651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74" name="Group 1473"/>
            <p:cNvGrpSpPr/>
            <p:nvPr/>
          </p:nvGrpSpPr>
          <p:grpSpPr>
            <a:xfrm>
              <a:off x="746442" y="1790065"/>
              <a:ext cx="9125586" cy="283210"/>
              <a:chOff x="0" y="0"/>
              <a:chExt cx="9125266" cy="283191"/>
            </a:xfrm>
          </p:grpSpPr>
          <p:sp>
            <p:nvSpPr>
              <p:cNvPr id="1475" name="Text Box 2"/>
              <p:cNvSpPr txBox="1">
                <a:spLocks noChangeArrowheads="1"/>
              </p:cNvSpPr>
              <p:nvPr/>
            </p:nvSpPr>
            <p:spPr bwMode="auto">
              <a:xfrm>
                <a:off x="0" y="9525"/>
                <a:ext cx="2743605" cy="273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Grind Rail #1</a:t>
                </a:r>
              </a:p>
            </p:txBody>
          </p:sp>
          <p:sp>
            <p:nvSpPr>
              <p:cNvPr id="1476" name="Text Box 2"/>
              <p:cNvSpPr txBox="1">
                <a:spLocks noChangeArrowheads="1"/>
              </p:cNvSpPr>
              <p:nvPr/>
            </p:nvSpPr>
            <p:spPr bwMode="auto">
              <a:xfrm>
                <a:off x="3190831" y="0"/>
                <a:ext cx="2742970" cy="273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Grind Rail #2</a:t>
                </a:r>
              </a:p>
            </p:txBody>
          </p:sp>
          <p:sp>
            <p:nvSpPr>
              <p:cNvPr id="1477" name="Text Box 2"/>
              <p:cNvSpPr txBox="1">
                <a:spLocks noChangeArrowheads="1"/>
              </p:cNvSpPr>
              <p:nvPr/>
            </p:nvSpPr>
            <p:spPr bwMode="auto">
              <a:xfrm>
                <a:off x="6381661" y="0"/>
                <a:ext cx="2743605" cy="273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Grind Rail #3</a:t>
                </a:r>
              </a:p>
            </p:txBody>
          </p:sp>
        </p:grpSp>
      </p:grpSp>
      <p:cxnSp>
        <p:nvCxnSpPr>
          <p:cNvPr id="11" name="Straight Arrow Connector 10"/>
          <p:cNvCxnSpPr>
            <a:stCxn id="2111" idx="4"/>
            <a:endCxn id="2055" idx="4"/>
          </p:cNvCxnSpPr>
          <p:nvPr/>
        </p:nvCxnSpPr>
        <p:spPr>
          <a:xfrm flipH="1">
            <a:off x="829512" y="4150982"/>
            <a:ext cx="23" cy="1872347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8" name="Straight Arrow Connector 2197"/>
          <p:cNvCxnSpPr>
            <a:endCxn id="1895" idx="4"/>
          </p:cNvCxnSpPr>
          <p:nvPr/>
        </p:nvCxnSpPr>
        <p:spPr>
          <a:xfrm flipH="1">
            <a:off x="4864372" y="5285717"/>
            <a:ext cx="1" cy="736367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9" name="Straight Arrow Connector 2198"/>
          <p:cNvCxnSpPr>
            <a:endCxn id="1580" idx="4"/>
          </p:cNvCxnSpPr>
          <p:nvPr/>
        </p:nvCxnSpPr>
        <p:spPr>
          <a:xfrm flipH="1">
            <a:off x="7258567" y="4809600"/>
            <a:ext cx="1" cy="1212484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0" name="Straight Arrow Connector 2199"/>
          <p:cNvCxnSpPr>
            <a:endCxn id="1979" idx="6"/>
          </p:cNvCxnSpPr>
          <p:nvPr/>
        </p:nvCxnSpPr>
        <p:spPr>
          <a:xfrm>
            <a:off x="828675" y="6000750"/>
            <a:ext cx="1897671" cy="4656"/>
          </a:xfrm>
          <a:prstGeom prst="straightConnector1">
            <a:avLst/>
          </a:prstGeom>
          <a:ln w="222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1" name="Straight Arrow Connector 2200"/>
          <p:cNvCxnSpPr>
            <a:endCxn id="1740" idx="6"/>
          </p:cNvCxnSpPr>
          <p:nvPr/>
        </p:nvCxnSpPr>
        <p:spPr>
          <a:xfrm flipV="1">
            <a:off x="4864209" y="6005406"/>
            <a:ext cx="724516" cy="3413"/>
          </a:xfrm>
          <a:prstGeom prst="straightConnector1">
            <a:avLst/>
          </a:prstGeom>
          <a:ln w="222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2" name="Straight Arrow Connector 2201"/>
          <p:cNvCxnSpPr>
            <a:endCxn id="1501" idx="6"/>
          </p:cNvCxnSpPr>
          <p:nvPr/>
        </p:nvCxnSpPr>
        <p:spPr>
          <a:xfrm flipV="1">
            <a:off x="7258651" y="6005406"/>
            <a:ext cx="1192452" cy="1813"/>
          </a:xfrm>
          <a:prstGeom prst="straightConnector1">
            <a:avLst/>
          </a:prstGeom>
          <a:ln w="222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662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Is Steeper? – Sheet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You have been hired to design </a:t>
            </a:r>
            <a:r>
              <a:rPr lang="en-US" sz="2400" b="1" u="sng" dirty="0"/>
              <a:t>three</a:t>
            </a:r>
            <a:r>
              <a:rPr lang="en-US" sz="2400" dirty="0"/>
              <a:t> grind rails (handrails) for a new skate park. Use the dot paper below to design the grind rails.  The grind rails </a:t>
            </a:r>
            <a:r>
              <a:rPr lang="en-US" sz="2400" b="1" u="sng" dirty="0"/>
              <a:t>must only use straight lines</a:t>
            </a:r>
            <a:r>
              <a:rPr lang="en-US" sz="2400" dirty="0"/>
              <a:t>.  Make sure that every grind rail </a:t>
            </a:r>
            <a:r>
              <a:rPr lang="en-US" sz="2400" b="1" u="sng" dirty="0"/>
              <a:t>starts and stops at a dot</a:t>
            </a:r>
            <a:r>
              <a:rPr lang="en-US" sz="2400" dirty="0"/>
              <a:t>.</a:t>
            </a: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301752" y="3611880"/>
            <a:ext cx="8421624" cy="2944488"/>
            <a:chOff x="496887" y="1790065"/>
            <a:chExt cx="9375141" cy="3277870"/>
          </a:xfrm>
        </p:grpSpPr>
        <p:sp>
          <p:nvSpPr>
            <p:cNvPr id="2198" name="Text Box 2"/>
            <p:cNvSpPr txBox="1">
              <a:spLocks noChangeArrowheads="1"/>
            </p:cNvSpPr>
            <p:nvPr/>
          </p:nvSpPr>
          <p:spPr bwMode="auto">
            <a:xfrm>
              <a:off x="746442" y="4796790"/>
              <a:ext cx="2742565" cy="271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Horizontal location (on ground)</a:t>
              </a:r>
            </a:p>
          </p:txBody>
        </p:sp>
        <p:grpSp>
          <p:nvGrpSpPr>
            <p:cNvPr id="2199" name="Group 2198"/>
            <p:cNvGrpSpPr/>
            <p:nvPr/>
          </p:nvGrpSpPr>
          <p:grpSpPr>
            <a:xfrm>
              <a:off x="750887" y="2036445"/>
              <a:ext cx="9116059" cy="2743200"/>
              <a:chOff x="0" y="0"/>
              <a:chExt cx="9116291" cy="2743200"/>
            </a:xfrm>
          </p:grpSpPr>
          <p:grpSp>
            <p:nvGrpSpPr>
              <p:cNvPr id="2212" name="Group 2211"/>
              <p:cNvGrpSpPr/>
              <p:nvPr/>
            </p:nvGrpSpPr>
            <p:grpSpPr>
              <a:xfrm>
                <a:off x="0" y="0"/>
                <a:ext cx="2743200" cy="2743200"/>
                <a:chOff x="0" y="0"/>
                <a:chExt cx="3648364" cy="3648364"/>
              </a:xfrm>
            </p:grpSpPr>
            <p:sp>
              <p:nvSpPr>
                <p:cNvPr id="2693" name="Rectangle 269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648364" cy="364836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2694" name="Group 2693"/>
                <p:cNvGrpSpPr/>
                <p:nvPr/>
              </p:nvGrpSpPr>
              <p:grpSpPr>
                <a:xfrm>
                  <a:off x="64654" y="73891"/>
                  <a:ext cx="3529282" cy="3520443"/>
                  <a:chOff x="0" y="0"/>
                  <a:chExt cx="3529282" cy="3520443"/>
                </a:xfrm>
              </p:grpSpPr>
              <p:grpSp>
                <p:nvGrpSpPr>
                  <p:cNvPr id="2695" name="Group 2694"/>
                  <p:cNvGrpSpPr/>
                  <p:nvPr/>
                </p:nvGrpSpPr>
                <p:grpSpPr>
                  <a:xfrm>
                    <a:off x="1387098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854" name="Group 2853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894" name="Group 2893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914" name="Group 2913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927" name="Oval 29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28" name="Oval 29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29" name="Oval 29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30" name="Oval 29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31" name="Oval 29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915" name="Group 2914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922" name="Oval 29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23" name="Oval 29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24" name="Oval 29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25" name="Oval 29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26" name="Oval 29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916" name="Group 2915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917" name="Oval 29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18" name="Oval 29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19" name="Oval 29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20" name="Oval 29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21" name="Oval 29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895" name="Group 2894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896" name="Group 289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909" name="Oval 29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10" name="Oval 29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11" name="Oval 29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12" name="Oval 29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13" name="Oval 29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97" name="Group 289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904" name="Oval 29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05" name="Oval 29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06" name="Oval 29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07" name="Oval 29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08" name="Oval 29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98" name="Group 289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99" name="Oval 28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00" name="Oval 28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01" name="Oval 29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02" name="Oval 29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03" name="Oval 29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855" name="Group 2854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856" name="Group 2855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876" name="Group 287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89" name="Oval 28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90" name="Oval 28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91" name="Oval 28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92" name="Oval 28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93" name="Oval 28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77" name="Group 287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84" name="Oval 28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85" name="Oval 28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86" name="Oval 28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87" name="Oval 28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88" name="Oval 28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78" name="Group 287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79" name="Oval 28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80" name="Oval 28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81" name="Oval 28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82" name="Oval 28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83" name="Oval 28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857" name="Group 2856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858" name="Group 285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71" name="Oval 28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2" name="Oval 28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3" name="Oval 28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4" name="Oval 28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5" name="Oval 28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59" name="Group 285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66" name="Oval 28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67" name="Oval 28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68" name="Oval 28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69" name="Oval 28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0" name="Oval 28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60" name="Group 285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61" name="Oval 28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62" name="Oval 28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63" name="Oval 28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64" name="Oval 28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65" name="Oval 28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2696" name="Group 2695"/>
                  <p:cNvGrpSpPr/>
                  <p:nvPr/>
                </p:nvGrpSpPr>
                <p:grpSpPr>
                  <a:xfrm>
                    <a:off x="0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776" name="Group 2775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816" name="Group 2815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836" name="Group 283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49" name="Oval 28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50" name="Oval 28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51" name="Oval 28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52" name="Oval 28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53" name="Oval 28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37" name="Group 283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44" name="Oval 28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45" name="Oval 28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46" name="Oval 28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47" name="Oval 28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48" name="Oval 28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38" name="Group 283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39" name="Oval 28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40" name="Oval 28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41" name="Oval 28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42" name="Oval 28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43" name="Oval 28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817" name="Group 2816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818" name="Group 281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31" name="Oval 28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32" name="Oval 28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33" name="Oval 28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34" name="Oval 28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35" name="Oval 28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19" name="Group 281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26" name="Oval 28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27" name="Oval 28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28" name="Oval 28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29" name="Oval 28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30" name="Oval 28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20" name="Group 281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21" name="Oval 28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22" name="Oval 28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23" name="Oval 28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24" name="Oval 28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25" name="Oval 28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777" name="Group 2776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778" name="Group 2777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798" name="Group 279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11" name="Oval 28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12" name="Oval 28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13" name="Oval 28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14" name="Oval 28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15" name="Oval 28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99" name="Group 279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06" name="Oval 28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07" name="Oval 28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08" name="Oval 28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09" name="Oval 28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10" name="Oval 28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00" name="Group 279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01" name="Oval 28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02" name="Oval 28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03" name="Oval 28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04" name="Oval 28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05" name="Oval 28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779" name="Group 2778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780" name="Group 2779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93" name="Oval 27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94" name="Oval 27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95" name="Oval 27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96" name="Oval 27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97" name="Oval 27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81" name="Group 2780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88" name="Oval 27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89" name="Oval 27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90" name="Oval 27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91" name="Oval 27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92" name="Oval 27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82" name="Group 2781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83" name="Oval 27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84" name="Oval 27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85" name="Oval 27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86" name="Oval 27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87" name="Oval 27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2697" name="Group 2696"/>
                  <p:cNvGrpSpPr/>
                  <p:nvPr/>
                </p:nvGrpSpPr>
                <p:grpSpPr>
                  <a:xfrm>
                    <a:off x="2084522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698" name="Group 2697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738" name="Group 2737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758" name="Group 275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71" name="Oval 27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2" name="Oval 27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3" name="Oval 27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4" name="Oval 27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5" name="Oval 27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59" name="Group 275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66" name="Oval 27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67" name="Oval 27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68" name="Oval 27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69" name="Oval 27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0" name="Oval 27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60" name="Group 275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61" name="Oval 27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62" name="Oval 27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63" name="Oval 27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64" name="Oval 27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65" name="Oval 27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739" name="Group 2738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740" name="Group 2739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53" name="Oval 27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54" name="Oval 27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55" name="Oval 27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56" name="Oval 27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57" name="Oval 27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41" name="Group 2740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48" name="Oval 27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49" name="Oval 27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50" name="Oval 27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51" name="Oval 27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52" name="Oval 27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42" name="Group 2741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43" name="Oval 27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44" name="Oval 27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45" name="Oval 27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46" name="Oval 27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47" name="Oval 27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699" name="Group 2698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700" name="Group 2699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720" name="Group 2719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33" name="Oval 27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34" name="Oval 27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35" name="Oval 27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36" name="Oval 27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37" name="Oval 27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21" name="Group 2720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28" name="Oval 27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29" name="Oval 27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30" name="Oval 27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31" name="Oval 27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32" name="Oval 27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22" name="Group 2721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23" name="Oval 27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24" name="Oval 27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25" name="Oval 27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26" name="Oval 27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27" name="Oval 27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701" name="Group 2700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702" name="Group 2701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15" name="Oval 27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16" name="Oval 27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17" name="Oval 27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18" name="Oval 27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19" name="Oval 27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03" name="Group 2702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10" name="Oval 27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11" name="Oval 27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12" name="Oval 27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13" name="Oval 27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14" name="Oval 27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04" name="Group 2703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05" name="Oval 27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06" name="Oval 27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07" name="Oval 27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08" name="Oval 27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09" name="Oval 27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</p:grpSp>
          </p:grpSp>
          <p:grpSp>
            <p:nvGrpSpPr>
              <p:cNvPr id="2213" name="Group 2212"/>
              <p:cNvGrpSpPr/>
              <p:nvPr/>
            </p:nvGrpSpPr>
            <p:grpSpPr>
              <a:xfrm>
                <a:off x="3186546" y="0"/>
                <a:ext cx="2743200" cy="2743200"/>
                <a:chOff x="0" y="0"/>
                <a:chExt cx="3648364" cy="3648364"/>
              </a:xfrm>
            </p:grpSpPr>
            <p:sp>
              <p:nvSpPr>
                <p:cNvPr id="2454" name="Rectangle 245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648364" cy="364836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2455" name="Group 2454"/>
                <p:cNvGrpSpPr/>
                <p:nvPr/>
              </p:nvGrpSpPr>
              <p:grpSpPr>
                <a:xfrm>
                  <a:off x="64654" y="73891"/>
                  <a:ext cx="3529282" cy="3520443"/>
                  <a:chOff x="0" y="0"/>
                  <a:chExt cx="3529282" cy="3520443"/>
                </a:xfrm>
              </p:grpSpPr>
              <p:grpSp>
                <p:nvGrpSpPr>
                  <p:cNvPr id="2456" name="Group 2455"/>
                  <p:cNvGrpSpPr/>
                  <p:nvPr/>
                </p:nvGrpSpPr>
                <p:grpSpPr>
                  <a:xfrm>
                    <a:off x="1387098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615" name="Group 2614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655" name="Group 2654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675" name="Group 2674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88" name="Oval 26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89" name="Oval 26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90" name="Oval 26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91" name="Oval 26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92" name="Oval 26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676" name="Group 2675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83" name="Oval 26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84" name="Oval 26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85" name="Oval 26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86" name="Oval 26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87" name="Oval 26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677" name="Group 2676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78" name="Oval 26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79" name="Oval 26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80" name="Oval 26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81" name="Oval 26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82" name="Oval 26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656" name="Group 2655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657" name="Group 2656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70" name="Oval 26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71" name="Oval 26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72" name="Oval 26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73" name="Oval 26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74" name="Oval 26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658" name="Group 2657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65" name="Oval 26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66" name="Oval 26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67" name="Oval 26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68" name="Oval 26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69" name="Oval 26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659" name="Group 2658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60" name="Oval 26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61" name="Oval 26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62" name="Oval 26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63" name="Oval 26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64" name="Oval 26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616" name="Group 2615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617" name="Group 2616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637" name="Group 2636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50" name="Oval 26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51" name="Oval 26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52" name="Oval 26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53" name="Oval 26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54" name="Oval 26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638" name="Group 2637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45" name="Oval 26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46" name="Oval 26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47" name="Oval 26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48" name="Oval 26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49" name="Oval 26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639" name="Group 2638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40" name="Oval 26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41" name="Oval 26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42" name="Oval 26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43" name="Oval 26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44" name="Oval 26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618" name="Group 2617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619" name="Group 2618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32" name="Oval 26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33" name="Oval 26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34" name="Oval 26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35" name="Oval 26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36" name="Oval 26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620" name="Group 2619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27" name="Oval 26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28" name="Oval 26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29" name="Oval 26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30" name="Oval 26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31" name="Oval 26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621" name="Group 2620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22" name="Oval 26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23" name="Oval 26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24" name="Oval 26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25" name="Oval 26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26" name="Oval 26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2457" name="Group 2456"/>
                  <p:cNvGrpSpPr/>
                  <p:nvPr/>
                </p:nvGrpSpPr>
                <p:grpSpPr>
                  <a:xfrm>
                    <a:off x="0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537" name="Group 2536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577" name="Group 2576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597" name="Group 2596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10" name="Oval 26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11" name="Oval 26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12" name="Oval 26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13" name="Oval 26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14" name="Oval 26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98" name="Group 2597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05" name="Oval 26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06" name="Oval 26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07" name="Oval 26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08" name="Oval 26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09" name="Oval 26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99" name="Group 2598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00" name="Oval 25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01" name="Oval 26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02" name="Oval 26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03" name="Oval 26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04" name="Oval 26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578" name="Group 2577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579" name="Group 2578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92" name="Oval 25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93" name="Oval 25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94" name="Oval 25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95" name="Oval 25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96" name="Oval 25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80" name="Group 2579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87" name="Oval 25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88" name="Oval 25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89" name="Oval 25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90" name="Oval 25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91" name="Oval 25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81" name="Group 2580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82" name="Oval 25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83" name="Oval 25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84" name="Oval 25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85" name="Oval 25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86" name="Oval 25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538" name="Group 2537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539" name="Group 2538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559" name="Group 2558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72" name="Oval 25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73" name="Oval 25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74" name="Oval 25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75" name="Oval 25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76" name="Oval 25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60" name="Group 2559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67" name="Oval 25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68" name="Oval 25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69" name="Oval 25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70" name="Oval 25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71" name="Oval 25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61" name="Group 2560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62" name="Oval 25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63" name="Oval 25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64" name="Oval 25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65" name="Oval 25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66" name="Oval 25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540" name="Group 2539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541" name="Group 2540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54" name="Oval 25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55" name="Oval 25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56" name="Oval 25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57" name="Oval 25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58" name="Oval 25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42" name="Group 2541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49" name="Oval 25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50" name="Oval 25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51" name="Oval 25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52" name="Oval 25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53" name="Oval 25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43" name="Group 2542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44" name="Oval 25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45" name="Oval 25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46" name="Oval 25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47" name="Oval 25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48" name="Oval 25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2458" name="Group 2457"/>
                  <p:cNvGrpSpPr/>
                  <p:nvPr/>
                </p:nvGrpSpPr>
                <p:grpSpPr>
                  <a:xfrm>
                    <a:off x="2084522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459" name="Group 2458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499" name="Group 2498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519" name="Group 2518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32" name="Oval 25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33" name="Oval 25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34" name="Oval 25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35" name="Oval 25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36" name="Oval 25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20" name="Group 2519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27" name="Oval 25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28" name="Oval 25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29" name="Oval 25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30" name="Oval 25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31" name="Oval 25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21" name="Group 2520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22" name="Oval 25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23" name="Oval 25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24" name="Oval 25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25" name="Oval 25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26" name="Oval 25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500" name="Group 2499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501" name="Group 2500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14" name="Oval 25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15" name="Oval 25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16" name="Oval 25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17" name="Oval 25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18" name="Oval 25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02" name="Group 2501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09" name="Oval 25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10" name="Oval 25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11" name="Oval 25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12" name="Oval 25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13" name="Oval 25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03" name="Group 2502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04" name="Oval 25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05" name="Oval 25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06" name="Oval 25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07" name="Oval 25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08" name="Oval 25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460" name="Group 2459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461" name="Group 2460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481" name="Group 2480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94" name="Oval 24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95" name="Oval 24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96" name="Oval 24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97" name="Oval 24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98" name="Oval 24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482" name="Group 2481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89" name="Oval 24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90" name="Oval 24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91" name="Oval 24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92" name="Oval 24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93" name="Oval 24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483" name="Group 2482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84" name="Oval 24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85" name="Oval 24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86" name="Oval 24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87" name="Oval 24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88" name="Oval 24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462" name="Group 2461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463" name="Group 2462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76" name="Oval 24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77" name="Oval 24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78" name="Oval 24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79" name="Oval 24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80" name="Oval 24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464" name="Group 2463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71" name="Oval 24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72" name="Oval 24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73" name="Oval 24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74" name="Oval 24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75" name="Oval 24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465" name="Group 2464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66" name="Oval 24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67" name="Oval 24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68" name="Oval 24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69" name="Oval 24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70" name="Oval 24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</p:grpSp>
          </p:grpSp>
          <p:grpSp>
            <p:nvGrpSpPr>
              <p:cNvPr id="2214" name="Group 2213"/>
              <p:cNvGrpSpPr/>
              <p:nvPr/>
            </p:nvGrpSpPr>
            <p:grpSpPr>
              <a:xfrm>
                <a:off x="6373091" y="0"/>
                <a:ext cx="2743200" cy="2743200"/>
                <a:chOff x="0" y="0"/>
                <a:chExt cx="3648364" cy="3648364"/>
              </a:xfrm>
            </p:grpSpPr>
            <p:sp>
              <p:nvSpPr>
                <p:cNvPr id="2215" name="Rectangle 221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648364" cy="364836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2216" name="Group 2215"/>
                <p:cNvGrpSpPr/>
                <p:nvPr/>
              </p:nvGrpSpPr>
              <p:grpSpPr>
                <a:xfrm>
                  <a:off x="64654" y="73891"/>
                  <a:ext cx="3529282" cy="3520443"/>
                  <a:chOff x="0" y="0"/>
                  <a:chExt cx="3529282" cy="3520443"/>
                </a:xfrm>
              </p:grpSpPr>
              <p:grpSp>
                <p:nvGrpSpPr>
                  <p:cNvPr id="2217" name="Group 2216"/>
                  <p:cNvGrpSpPr/>
                  <p:nvPr/>
                </p:nvGrpSpPr>
                <p:grpSpPr>
                  <a:xfrm>
                    <a:off x="1387098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376" name="Group 2375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416" name="Group 2415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436" name="Group 243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49" name="Oval 24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50" name="Oval 24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51" name="Oval 24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52" name="Oval 24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53" name="Oval 24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437" name="Group 243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44" name="Oval 24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45" name="Oval 24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46" name="Oval 24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47" name="Oval 24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48" name="Oval 24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438" name="Group 243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39" name="Oval 24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40" name="Oval 24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41" name="Oval 24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42" name="Oval 24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43" name="Oval 24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417" name="Group 2416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418" name="Group 241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31" name="Oval 24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32" name="Oval 24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33" name="Oval 24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34" name="Oval 24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35" name="Oval 24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419" name="Group 241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26" name="Oval 24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27" name="Oval 24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28" name="Oval 24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29" name="Oval 24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30" name="Oval 24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420" name="Group 241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21" name="Oval 24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22" name="Oval 24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23" name="Oval 24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24" name="Oval 24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25" name="Oval 24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377" name="Group 2376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378" name="Group 2377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398" name="Group 239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11" name="Oval 24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12" name="Oval 24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13" name="Oval 24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14" name="Oval 24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15" name="Oval 24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99" name="Group 239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06" name="Oval 24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07" name="Oval 24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08" name="Oval 24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09" name="Oval 24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10" name="Oval 24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400" name="Group 239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01" name="Oval 24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02" name="Oval 24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03" name="Oval 24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04" name="Oval 24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05" name="Oval 24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379" name="Group 2378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380" name="Group 2379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93" name="Oval 23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94" name="Oval 23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95" name="Oval 23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96" name="Oval 23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97" name="Oval 23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81" name="Group 2380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88" name="Oval 23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89" name="Oval 23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90" name="Oval 23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91" name="Oval 23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92" name="Oval 23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82" name="Group 2381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83" name="Oval 23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84" name="Oval 23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85" name="Oval 23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86" name="Oval 23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87" name="Oval 23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2218" name="Group 2217"/>
                  <p:cNvGrpSpPr/>
                  <p:nvPr/>
                </p:nvGrpSpPr>
                <p:grpSpPr>
                  <a:xfrm>
                    <a:off x="0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298" name="Group 2297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338" name="Group 2337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358" name="Group 235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71" name="Oval 23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72" name="Oval 23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73" name="Oval 23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74" name="Oval 23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75" name="Oval 23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59" name="Group 235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66" name="Oval 23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67" name="Oval 23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68" name="Oval 23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69" name="Oval 23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70" name="Oval 23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60" name="Group 235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61" name="Oval 23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62" name="Oval 23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63" name="Oval 23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64" name="Oval 23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65" name="Oval 23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339" name="Group 2338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340" name="Group 2339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53" name="Oval 23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54" name="Oval 23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55" name="Oval 23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56" name="Oval 23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57" name="Oval 23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41" name="Group 2340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48" name="Oval 23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49" name="Oval 23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50" name="Oval 23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51" name="Oval 23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52" name="Oval 23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42" name="Group 2341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43" name="Oval 23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44" name="Oval 23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45" name="Oval 23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46" name="Oval 23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47" name="Oval 23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299" name="Group 2298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300" name="Group 2299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320" name="Group 2319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33" name="Oval 23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4" name="Oval 23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" name="Oval 23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6" name="Oval 23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7" name="Oval 23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21" name="Group 2320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28" name="Oval 23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9" name="Oval 23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0" name="Oval 23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1" name="Oval 23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2" name="Oval 23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22" name="Group 2321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23" name="Oval 23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4" name="Oval 23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" name="Oval 23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6" name="Oval 23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7" name="Oval 23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301" name="Group 2300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302" name="Group 2301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15" name="Oval 23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16" name="Oval 23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17" name="Oval 23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18" name="Oval 23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19" name="Oval 23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03" name="Group 2302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10" name="Oval 23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11" name="Oval 23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12" name="Oval 23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13" name="Oval 23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14" name="Oval 23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04" name="Group 2303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05" name="Oval 23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06" name="Oval 23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07" name="Oval 23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08" name="Oval 23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09" name="Oval 23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2219" name="Group 2218"/>
                  <p:cNvGrpSpPr/>
                  <p:nvPr/>
                </p:nvGrpSpPr>
                <p:grpSpPr>
                  <a:xfrm>
                    <a:off x="2084522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220" name="Group 2219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260" name="Group 2259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280" name="Group 2279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93" name="Oval 22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94" name="Oval 22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95" name="Oval 22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96" name="Oval 22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97" name="Oval 22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281" name="Group 2280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88" name="Oval 22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89" name="Oval 22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90" name="Oval 22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91" name="Oval 22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92" name="Oval 22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282" name="Group 2281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83" name="Oval 22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84" name="Oval 22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85" name="Oval 22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86" name="Oval 22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87" name="Oval 22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261" name="Group 2260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262" name="Group 2261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75" name="Oval 22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76" name="Oval 22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77" name="Oval 22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78" name="Oval 22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79" name="Oval 22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263" name="Group 2262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70" name="Oval 22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71" name="Oval 22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72" name="Oval 22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73" name="Oval 22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74" name="Oval 22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264" name="Group 2263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65" name="Oval 22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66" name="Oval 22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67" name="Oval 22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68" name="Oval 22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69" name="Oval 22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221" name="Group 2220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222" name="Group 2221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242" name="Group 2241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55" name="Oval 22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56" name="Oval 22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57" name="Oval 22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58" name="Oval 22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59" name="Oval 22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243" name="Group 2242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50" name="Oval 22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51" name="Oval 22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52" name="Oval 22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53" name="Oval 22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54" name="Oval 22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244" name="Group 2243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45" name="Oval 22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46" name="Oval 22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47" name="Oval 22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48" name="Oval 22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49" name="Oval 22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223" name="Group 2222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224" name="Group 2223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37" name="Oval 22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38" name="Oval 22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39" name="Oval 22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40" name="Oval 22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41" name="Oval 22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225" name="Group 2224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32" name="Oval 22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33" name="Oval 22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34" name="Oval 22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35" name="Oval 22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36" name="Oval 22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226" name="Group 2225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27" name="Oval 22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28" name="Oval 22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29" name="Oval 22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30" name="Oval 22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31" name="Oval 22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</p:grpSp>
          </p:grpSp>
        </p:grpSp>
        <p:sp>
          <p:nvSpPr>
            <p:cNvPr id="2200" name="Text Box 2"/>
            <p:cNvSpPr txBox="1">
              <a:spLocks noChangeArrowheads="1"/>
            </p:cNvSpPr>
            <p:nvPr/>
          </p:nvSpPr>
          <p:spPr bwMode="auto">
            <a:xfrm>
              <a:off x="3936682" y="4789170"/>
              <a:ext cx="2742565" cy="271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Horizontal location (on ground)</a:t>
              </a:r>
            </a:p>
          </p:txBody>
        </p:sp>
        <p:sp>
          <p:nvSpPr>
            <p:cNvPr id="2201" name="Text Box 2"/>
            <p:cNvSpPr txBox="1">
              <a:spLocks noChangeArrowheads="1"/>
            </p:cNvSpPr>
            <p:nvPr/>
          </p:nvSpPr>
          <p:spPr bwMode="auto">
            <a:xfrm>
              <a:off x="7124382" y="4792980"/>
              <a:ext cx="2742565" cy="271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Horizontal location (on ground)</a:t>
              </a:r>
            </a:p>
          </p:txBody>
        </p:sp>
        <p:sp>
          <p:nvSpPr>
            <p:cNvPr id="2202" name="Text Box 2"/>
            <p:cNvSpPr txBox="1">
              <a:spLocks noChangeArrowheads="1"/>
            </p:cNvSpPr>
            <p:nvPr/>
          </p:nvSpPr>
          <p:spPr bwMode="auto">
            <a:xfrm rot="16200000">
              <a:off x="-728028" y="3264535"/>
              <a:ext cx="2733675" cy="283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Height (in the air)</a:t>
              </a:r>
            </a:p>
          </p:txBody>
        </p:sp>
        <p:sp>
          <p:nvSpPr>
            <p:cNvPr id="2203" name="Text Box 2"/>
            <p:cNvSpPr txBox="1">
              <a:spLocks noChangeArrowheads="1"/>
            </p:cNvSpPr>
            <p:nvPr/>
          </p:nvSpPr>
          <p:spPr bwMode="auto">
            <a:xfrm rot="16200000">
              <a:off x="2462212" y="3258820"/>
              <a:ext cx="2733675" cy="283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Height (in the air)</a:t>
              </a:r>
            </a:p>
          </p:txBody>
        </p:sp>
        <p:sp>
          <p:nvSpPr>
            <p:cNvPr id="2204" name="Text Box 2"/>
            <p:cNvSpPr txBox="1">
              <a:spLocks noChangeArrowheads="1"/>
            </p:cNvSpPr>
            <p:nvPr/>
          </p:nvSpPr>
          <p:spPr bwMode="auto">
            <a:xfrm rot="16200000">
              <a:off x="5653722" y="3256915"/>
              <a:ext cx="2733675" cy="283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Height (in the air)</a:t>
              </a:r>
            </a:p>
          </p:txBody>
        </p:sp>
        <p:cxnSp>
          <p:nvCxnSpPr>
            <p:cNvPr id="2205" name="Straight Connector 2204"/>
            <p:cNvCxnSpPr/>
            <p:nvPr/>
          </p:nvCxnSpPr>
          <p:spPr>
            <a:xfrm flipH="1" flipV="1">
              <a:off x="1082992" y="2381885"/>
              <a:ext cx="2091690" cy="208343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6" name="Straight Connector 2205"/>
            <p:cNvCxnSpPr/>
            <p:nvPr/>
          </p:nvCxnSpPr>
          <p:spPr>
            <a:xfrm flipH="1" flipV="1">
              <a:off x="5574347" y="2887345"/>
              <a:ext cx="786130" cy="157035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7" name="Straight Connector 2206"/>
            <p:cNvCxnSpPr/>
            <p:nvPr/>
          </p:nvCxnSpPr>
          <p:spPr>
            <a:xfrm flipH="1" flipV="1">
              <a:off x="9292272" y="3434080"/>
              <a:ext cx="254635" cy="101854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08" name="Group 2207"/>
            <p:cNvGrpSpPr/>
            <p:nvPr/>
          </p:nvGrpSpPr>
          <p:grpSpPr>
            <a:xfrm>
              <a:off x="746442" y="1790065"/>
              <a:ext cx="9125586" cy="283210"/>
              <a:chOff x="0" y="0"/>
              <a:chExt cx="9125266" cy="283191"/>
            </a:xfrm>
          </p:grpSpPr>
          <p:sp>
            <p:nvSpPr>
              <p:cNvPr id="2209" name="Text Box 2"/>
              <p:cNvSpPr txBox="1">
                <a:spLocks noChangeArrowheads="1"/>
              </p:cNvSpPr>
              <p:nvPr/>
            </p:nvSpPr>
            <p:spPr bwMode="auto">
              <a:xfrm>
                <a:off x="0" y="9525"/>
                <a:ext cx="2743605" cy="273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Grind Rail #1</a:t>
                </a:r>
              </a:p>
            </p:txBody>
          </p:sp>
          <p:sp>
            <p:nvSpPr>
              <p:cNvPr id="2210" name="Text Box 2"/>
              <p:cNvSpPr txBox="1">
                <a:spLocks noChangeArrowheads="1"/>
              </p:cNvSpPr>
              <p:nvPr/>
            </p:nvSpPr>
            <p:spPr bwMode="auto">
              <a:xfrm>
                <a:off x="3190831" y="0"/>
                <a:ext cx="2742970" cy="273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Grind Rail #2</a:t>
                </a:r>
              </a:p>
            </p:txBody>
          </p:sp>
          <p:sp>
            <p:nvSpPr>
              <p:cNvPr id="2211" name="Text Box 2"/>
              <p:cNvSpPr txBox="1">
                <a:spLocks noChangeArrowheads="1"/>
              </p:cNvSpPr>
              <p:nvPr/>
            </p:nvSpPr>
            <p:spPr bwMode="auto">
              <a:xfrm>
                <a:off x="6381661" y="0"/>
                <a:ext cx="2743605" cy="273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Grind Rail #3</a:t>
                </a:r>
              </a:p>
            </p:txBody>
          </p:sp>
        </p:grpSp>
      </p:grpSp>
      <p:cxnSp>
        <p:nvCxnSpPr>
          <p:cNvPr id="2932" name="Straight Arrow Connector 2931"/>
          <p:cNvCxnSpPr/>
          <p:nvPr/>
        </p:nvCxnSpPr>
        <p:spPr>
          <a:xfrm flipH="1">
            <a:off x="829512" y="4150982"/>
            <a:ext cx="23" cy="1872347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3" name="Straight Arrow Connector 2932"/>
          <p:cNvCxnSpPr>
            <a:stCxn id="2672" idx="4"/>
          </p:cNvCxnSpPr>
          <p:nvPr/>
        </p:nvCxnSpPr>
        <p:spPr>
          <a:xfrm>
            <a:off x="4861368" y="4621005"/>
            <a:ext cx="3005" cy="1401079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4" name="Straight Arrow Connector 2933"/>
          <p:cNvCxnSpPr>
            <a:stCxn id="2257" idx="4"/>
          </p:cNvCxnSpPr>
          <p:nvPr/>
        </p:nvCxnSpPr>
        <p:spPr>
          <a:xfrm flipH="1">
            <a:off x="8192376" y="5088949"/>
            <a:ext cx="2372" cy="93892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5" name="Straight Arrow Connector 2934"/>
          <p:cNvCxnSpPr/>
          <p:nvPr/>
        </p:nvCxnSpPr>
        <p:spPr>
          <a:xfrm>
            <a:off x="828675" y="6000750"/>
            <a:ext cx="1897671" cy="4656"/>
          </a:xfrm>
          <a:prstGeom prst="straightConnector1">
            <a:avLst/>
          </a:prstGeom>
          <a:ln w="222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6" name="Straight Arrow Connector 2935"/>
          <p:cNvCxnSpPr/>
          <p:nvPr/>
        </p:nvCxnSpPr>
        <p:spPr>
          <a:xfrm flipV="1">
            <a:off x="4864209" y="6005406"/>
            <a:ext cx="724516" cy="3413"/>
          </a:xfrm>
          <a:prstGeom prst="straightConnector1">
            <a:avLst/>
          </a:prstGeom>
          <a:ln w="222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7" name="Straight Arrow Connector 2936"/>
          <p:cNvCxnSpPr/>
          <p:nvPr/>
        </p:nvCxnSpPr>
        <p:spPr>
          <a:xfrm flipV="1">
            <a:off x="8193881" y="6005408"/>
            <a:ext cx="257222" cy="105"/>
          </a:xfrm>
          <a:prstGeom prst="straightConnector1">
            <a:avLst/>
          </a:prstGeom>
          <a:ln w="222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662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Is Steeper? – Sheet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You have been hired to design </a:t>
            </a:r>
            <a:r>
              <a:rPr lang="en-US" sz="2400" b="1" u="sng" dirty="0"/>
              <a:t>three</a:t>
            </a:r>
            <a:r>
              <a:rPr lang="en-US" sz="2400" dirty="0"/>
              <a:t> grind rails (handrails) for a new skate park. Use the dot paper below to design the grind rails.  The grind rails </a:t>
            </a:r>
            <a:r>
              <a:rPr lang="en-US" sz="2400" b="1" u="sng" dirty="0"/>
              <a:t>must only use straight lines</a:t>
            </a:r>
            <a:r>
              <a:rPr lang="en-US" sz="2400" dirty="0"/>
              <a:t>.  Make sure that every grind rail </a:t>
            </a:r>
            <a:r>
              <a:rPr lang="en-US" sz="2400" b="1" u="sng" dirty="0"/>
              <a:t>starts and stops at a dot</a:t>
            </a:r>
            <a:r>
              <a:rPr lang="en-US" sz="2400" dirty="0"/>
              <a:t>.</a:t>
            </a: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301752" y="3611880"/>
            <a:ext cx="8421624" cy="2944488"/>
            <a:chOff x="496887" y="1790065"/>
            <a:chExt cx="9375141" cy="3277870"/>
          </a:xfrm>
        </p:grpSpPr>
        <p:sp>
          <p:nvSpPr>
            <p:cNvPr id="2195" name="Text Box 2"/>
            <p:cNvSpPr txBox="1">
              <a:spLocks noChangeArrowheads="1"/>
            </p:cNvSpPr>
            <p:nvPr/>
          </p:nvSpPr>
          <p:spPr bwMode="auto">
            <a:xfrm>
              <a:off x="746442" y="4796790"/>
              <a:ext cx="2742565" cy="271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Horizontal location (on ground)</a:t>
              </a:r>
            </a:p>
          </p:txBody>
        </p:sp>
        <p:grpSp>
          <p:nvGrpSpPr>
            <p:cNvPr id="2196" name="Group 2195"/>
            <p:cNvGrpSpPr/>
            <p:nvPr/>
          </p:nvGrpSpPr>
          <p:grpSpPr>
            <a:xfrm>
              <a:off x="750887" y="2036445"/>
              <a:ext cx="9116059" cy="2743200"/>
              <a:chOff x="0" y="0"/>
              <a:chExt cx="9116291" cy="2743200"/>
            </a:xfrm>
          </p:grpSpPr>
          <p:grpSp>
            <p:nvGrpSpPr>
              <p:cNvPr id="2209" name="Group 2208"/>
              <p:cNvGrpSpPr/>
              <p:nvPr/>
            </p:nvGrpSpPr>
            <p:grpSpPr>
              <a:xfrm>
                <a:off x="0" y="0"/>
                <a:ext cx="2743200" cy="2743200"/>
                <a:chOff x="0" y="0"/>
                <a:chExt cx="3648364" cy="3648364"/>
              </a:xfrm>
            </p:grpSpPr>
            <p:sp>
              <p:nvSpPr>
                <p:cNvPr id="2690" name="Rectangle 268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648364" cy="364836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2691" name="Group 2690"/>
                <p:cNvGrpSpPr/>
                <p:nvPr/>
              </p:nvGrpSpPr>
              <p:grpSpPr>
                <a:xfrm>
                  <a:off x="64654" y="73891"/>
                  <a:ext cx="3529282" cy="3520443"/>
                  <a:chOff x="0" y="0"/>
                  <a:chExt cx="3529282" cy="3520443"/>
                </a:xfrm>
              </p:grpSpPr>
              <p:grpSp>
                <p:nvGrpSpPr>
                  <p:cNvPr id="2692" name="Group 2691"/>
                  <p:cNvGrpSpPr/>
                  <p:nvPr/>
                </p:nvGrpSpPr>
                <p:grpSpPr>
                  <a:xfrm>
                    <a:off x="1387098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851" name="Group 2850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891" name="Group 2890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911" name="Group 2910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924" name="Oval 29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25" name="Oval 29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26" name="Oval 29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27" name="Oval 29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28" name="Oval 29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912" name="Group 2911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919" name="Oval 29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20" name="Oval 29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21" name="Oval 29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22" name="Oval 29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23" name="Oval 29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913" name="Group 2912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914" name="Oval 29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15" name="Oval 29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16" name="Oval 29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17" name="Oval 29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18" name="Oval 29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892" name="Group 2891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893" name="Group 2892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906" name="Oval 29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07" name="Oval 29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08" name="Oval 29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09" name="Oval 29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10" name="Oval 29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94" name="Group 2893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901" name="Oval 29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02" name="Oval 29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03" name="Oval 29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04" name="Oval 29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05" name="Oval 29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95" name="Group 2894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96" name="Oval 28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97" name="Oval 28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98" name="Oval 28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99" name="Oval 28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00" name="Oval 28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852" name="Group 2851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853" name="Group 2852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873" name="Group 2872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86" name="Oval 28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87" name="Oval 28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88" name="Oval 28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89" name="Oval 28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90" name="Oval 28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74" name="Group 2873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81" name="Oval 28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82" name="Oval 28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83" name="Oval 28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84" name="Oval 28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85" name="Oval 28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75" name="Group 2874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76" name="Oval 28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7" name="Oval 28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8" name="Oval 28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9" name="Oval 28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80" name="Oval 28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854" name="Group 2853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855" name="Group 2854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68" name="Oval 28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69" name="Oval 28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0" name="Oval 28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1" name="Oval 28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2" name="Oval 28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56" name="Group 2855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63" name="Oval 28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64" name="Oval 28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65" name="Oval 28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66" name="Oval 28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67" name="Oval 28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57" name="Group 2856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58" name="Oval 28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59" name="Oval 28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60" name="Oval 28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61" name="Oval 28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62" name="Oval 28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2693" name="Group 2692"/>
                  <p:cNvGrpSpPr/>
                  <p:nvPr/>
                </p:nvGrpSpPr>
                <p:grpSpPr>
                  <a:xfrm>
                    <a:off x="0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773" name="Group 2772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813" name="Group 2812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833" name="Group 2832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46" name="Oval 28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47" name="Oval 28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48" name="Oval 28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49" name="Oval 28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50" name="Oval 28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34" name="Group 2833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41" name="Oval 28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42" name="Oval 28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43" name="Oval 28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44" name="Oval 28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45" name="Oval 28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35" name="Group 2834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36" name="Oval 28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37" name="Oval 28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38" name="Oval 28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39" name="Oval 28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40" name="Oval 28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814" name="Group 2813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815" name="Group 2814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28" name="Oval 28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29" name="Oval 28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30" name="Oval 28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31" name="Oval 28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32" name="Oval 28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16" name="Group 2815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23" name="Oval 28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24" name="Oval 28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25" name="Oval 28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26" name="Oval 28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27" name="Oval 28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817" name="Group 2816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18" name="Oval 28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19" name="Oval 28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20" name="Oval 28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21" name="Oval 28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22" name="Oval 28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774" name="Group 2773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775" name="Group 2774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795" name="Group 2794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08" name="Oval 28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09" name="Oval 28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10" name="Oval 28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11" name="Oval 28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12" name="Oval 28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96" name="Group 2795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803" name="Oval 28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04" name="Oval 28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05" name="Oval 28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06" name="Oval 28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07" name="Oval 28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97" name="Group 2796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98" name="Oval 27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99" name="Oval 27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00" name="Oval 27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01" name="Oval 28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02" name="Oval 28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776" name="Group 2775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777" name="Group 2776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90" name="Oval 27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91" name="Oval 27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92" name="Oval 27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93" name="Oval 27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94" name="Oval 27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78" name="Group 2777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85" name="Oval 27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86" name="Oval 27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87" name="Oval 27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88" name="Oval 27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89" name="Oval 27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79" name="Group 2778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80" name="Oval 27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81" name="Oval 27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82" name="Oval 27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83" name="Oval 27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84" name="Oval 27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2694" name="Group 2693"/>
                  <p:cNvGrpSpPr/>
                  <p:nvPr/>
                </p:nvGrpSpPr>
                <p:grpSpPr>
                  <a:xfrm>
                    <a:off x="2084522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695" name="Group 2694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735" name="Group 2734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755" name="Group 2754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68" name="Oval 27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69" name="Oval 27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0" name="Oval 27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1" name="Oval 27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2" name="Oval 27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56" name="Group 2755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63" name="Oval 27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64" name="Oval 27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65" name="Oval 27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66" name="Oval 27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67" name="Oval 27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57" name="Group 2756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58" name="Oval 27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59" name="Oval 27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60" name="Oval 27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61" name="Oval 27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62" name="Oval 27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736" name="Group 2735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737" name="Group 2736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50" name="Oval 27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51" name="Oval 27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52" name="Oval 27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53" name="Oval 27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54" name="Oval 27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38" name="Group 2737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45" name="Oval 27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46" name="Oval 27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47" name="Oval 27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48" name="Oval 27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49" name="Oval 27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39" name="Group 2738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40" name="Oval 27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41" name="Oval 27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42" name="Oval 27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43" name="Oval 27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44" name="Oval 27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696" name="Group 2695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697" name="Group 2696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717" name="Group 2716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30" name="Oval 27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31" name="Oval 27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32" name="Oval 27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33" name="Oval 27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34" name="Oval 27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18" name="Group 2717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25" name="Oval 27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26" name="Oval 27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27" name="Oval 27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28" name="Oval 27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29" name="Oval 27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19" name="Group 2718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20" name="Oval 27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21" name="Oval 27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22" name="Oval 27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23" name="Oval 27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24" name="Oval 27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698" name="Group 2697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699" name="Group 2698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12" name="Oval 27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13" name="Oval 27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14" name="Oval 27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15" name="Oval 27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16" name="Oval 27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00" name="Group 2699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07" name="Oval 27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08" name="Oval 27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09" name="Oval 27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10" name="Oval 27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11" name="Oval 27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701" name="Group 2700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702" name="Oval 27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03" name="Oval 27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04" name="Oval 27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05" name="Oval 27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06" name="Oval 27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</p:grpSp>
          </p:grpSp>
          <p:grpSp>
            <p:nvGrpSpPr>
              <p:cNvPr id="2210" name="Group 2209"/>
              <p:cNvGrpSpPr/>
              <p:nvPr/>
            </p:nvGrpSpPr>
            <p:grpSpPr>
              <a:xfrm>
                <a:off x="3186546" y="0"/>
                <a:ext cx="2743200" cy="2743200"/>
                <a:chOff x="0" y="0"/>
                <a:chExt cx="3648364" cy="3648364"/>
              </a:xfrm>
            </p:grpSpPr>
            <p:sp>
              <p:nvSpPr>
                <p:cNvPr id="2451" name="Rectangle 245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648364" cy="364836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2452" name="Group 2451"/>
                <p:cNvGrpSpPr/>
                <p:nvPr/>
              </p:nvGrpSpPr>
              <p:grpSpPr>
                <a:xfrm>
                  <a:off x="64654" y="73891"/>
                  <a:ext cx="3529282" cy="3520443"/>
                  <a:chOff x="0" y="0"/>
                  <a:chExt cx="3529282" cy="3520443"/>
                </a:xfrm>
              </p:grpSpPr>
              <p:grpSp>
                <p:nvGrpSpPr>
                  <p:cNvPr id="2453" name="Group 2452"/>
                  <p:cNvGrpSpPr/>
                  <p:nvPr/>
                </p:nvGrpSpPr>
                <p:grpSpPr>
                  <a:xfrm>
                    <a:off x="1387098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612" name="Group 2611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652" name="Group 2651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672" name="Group 2671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85" name="Oval 26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86" name="Oval 26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87" name="Oval 26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88" name="Oval 26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89" name="Oval 26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673" name="Group 2672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80" name="Oval 26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81" name="Oval 26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82" name="Oval 26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83" name="Oval 26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84" name="Oval 26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674" name="Group 2673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75" name="Oval 26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76" name="Oval 26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77" name="Oval 26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78" name="Oval 26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79" name="Oval 26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653" name="Group 2652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654" name="Group 2653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67" name="Oval 26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68" name="Oval 26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69" name="Oval 26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70" name="Oval 26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71" name="Oval 26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655" name="Group 2654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62" name="Oval 26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63" name="Oval 26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64" name="Oval 26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65" name="Oval 26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66" name="Oval 26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656" name="Group 2655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57" name="Oval 265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58" name="Oval 26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59" name="Oval 26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60" name="Oval 26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61" name="Oval 26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613" name="Group 2612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614" name="Group 2613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634" name="Group 2633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47" name="Oval 26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48" name="Oval 26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49" name="Oval 26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50" name="Oval 26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51" name="Oval 26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635" name="Group 2634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42" name="Oval 26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43" name="Oval 26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44" name="Oval 26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45" name="Oval 26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46" name="Oval 26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636" name="Group 2635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37" name="Oval 26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38" name="Oval 26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39" name="Oval 26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40" name="Oval 26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41" name="Oval 26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615" name="Group 2614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616" name="Group 261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29" name="Oval 26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30" name="Oval 26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31" name="Oval 26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32" name="Oval 26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33" name="Oval 26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617" name="Group 261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24" name="Oval 26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25" name="Oval 26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26" name="Oval 26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27" name="Oval 26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28" name="Oval 26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618" name="Group 261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19" name="Oval 26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20" name="Oval 26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21" name="Oval 26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22" name="Oval 26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23" name="Oval 26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2454" name="Group 2453"/>
                  <p:cNvGrpSpPr/>
                  <p:nvPr/>
                </p:nvGrpSpPr>
                <p:grpSpPr>
                  <a:xfrm>
                    <a:off x="0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534" name="Group 2533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574" name="Group 2573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594" name="Group 2593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07" name="Oval 26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08" name="Oval 26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09" name="Oval 26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10" name="Oval 26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11" name="Oval 26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95" name="Group 2594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602" name="Oval 26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03" name="Oval 26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04" name="Oval 26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05" name="Oval 26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06" name="Oval 26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96" name="Group 2595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97" name="Oval 25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98" name="Oval 25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99" name="Oval 25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00" name="Oval 25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601" name="Oval 26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575" name="Group 2574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576" name="Group 257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89" name="Oval 25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90" name="Oval 25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91" name="Oval 25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92" name="Oval 25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93" name="Oval 25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77" name="Group 257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84" name="Oval 25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85" name="Oval 25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86" name="Oval 25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87" name="Oval 25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88" name="Oval 25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78" name="Group 257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79" name="Oval 25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80" name="Oval 25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81" name="Oval 25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82" name="Oval 25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83" name="Oval 25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535" name="Group 2534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536" name="Group 2535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556" name="Group 255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69" name="Oval 25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70" name="Oval 25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71" name="Oval 25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72" name="Oval 25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73" name="Oval 25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57" name="Group 255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64" name="Oval 25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65" name="Oval 25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66" name="Oval 25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67" name="Oval 25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68" name="Oval 25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58" name="Group 255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59" name="Oval 25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60" name="Oval 25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61" name="Oval 25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62" name="Oval 25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63" name="Oval 25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537" name="Group 2536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538" name="Group 253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51" name="Oval 25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52" name="Oval 25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53" name="Oval 25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54" name="Oval 25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55" name="Oval 25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39" name="Group 253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46" name="Oval 25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47" name="Oval 25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48" name="Oval 25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49" name="Oval 25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50" name="Oval 25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40" name="Group 253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41" name="Oval 25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42" name="Oval 25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43" name="Oval 25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44" name="Oval 25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45" name="Oval 25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2455" name="Group 2454"/>
                  <p:cNvGrpSpPr/>
                  <p:nvPr/>
                </p:nvGrpSpPr>
                <p:grpSpPr>
                  <a:xfrm>
                    <a:off x="2084522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456" name="Group 2455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496" name="Group 2495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516" name="Group 2515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29" name="Oval 25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30" name="Oval 25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31" name="Oval 25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32" name="Oval 25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33" name="Oval 25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17" name="Group 2516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24" name="Oval 25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25" name="Oval 25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26" name="Oval 25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27" name="Oval 25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28" name="Oval 25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18" name="Group 2517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19" name="Oval 25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20" name="Oval 25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21" name="Oval 25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22" name="Oval 25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23" name="Oval 25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497" name="Group 2496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498" name="Group 249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11" name="Oval 25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12" name="Oval 25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13" name="Oval 25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14" name="Oval 25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15" name="Oval 25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499" name="Group 249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06" name="Oval 25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07" name="Oval 25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08" name="Oval 25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09" name="Oval 25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10" name="Oval 25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500" name="Group 249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501" name="Oval 25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02" name="Oval 25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03" name="Oval 25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04" name="Oval 25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505" name="Oval 25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457" name="Group 2456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458" name="Group 2457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478" name="Group 2477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91" name="Oval 24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92" name="Oval 24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93" name="Oval 24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94" name="Oval 24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95" name="Oval 249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479" name="Group 2478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86" name="Oval 24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87" name="Oval 24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88" name="Oval 24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89" name="Oval 24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90" name="Oval 24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480" name="Group 2479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81" name="Oval 24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82" name="Oval 24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83" name="Oval 24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84" name="Oval 24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85" name="Oval 24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459" name="Group 2458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460" name="Group 2459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73" name="Oval 24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74" name="Oval 24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75" name="Oval 24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76" name="Oval 24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77" name="Oval 24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461" name="Group 2460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68" name="Oval 24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69" name="Oval 24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70" name="Oval 24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71" name="Oval 24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72" name="Oval 24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462" name="Group 2461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63" name="Oval 24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64" name="Oval 24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65" name="Oval 24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66" name="Oval 24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67" name="Oval 24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</p:grpSp>
          </p:grpSp>
          <p:grpSp>
            <p:nvGrpSpPr>
              <p:cNvPr id="2211" name="Group 2210"/>
              <p:cNvGrpSpPr/>
              <p:nvPr/>
            </p:nvGrpSpPr>
            <p:grpSpPr>
              <a:xfrm>
                <a:off x="6373091" y="0"/>
                <a:ext cx="2743200" cy="2743200"/>
                <a:chOff x="0" y="0"/>
                <a:chExt cx="3648364" cy="3648364"/>
              </a:xfrm>
            </p:grpSpPr>
            <p:sp>
              <p:nvSpPr>
                <p:cNvPr id="2212" name="Rectangle 221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648364" cy="364836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2213" name="Group 2212"/>
                <p:cNvGrpSpPr/>
                <p:nvPr/>
              </p:nvGrpSpPr>
              <p:grpSpPr>
                <a:xfrm>
                  <a:off x="64654" y="73891"/>
                  <a:ext cx="3529282" cy="3520443"/>
                  <a:chOff x="0" y="0"/>
                  <a:chExt cx="3529282" cy="3520443"/>
                </a:xfrm>
              </p:grpSpPr>
              <p:grpSp>
                <p:nvGrpSpPr>
                  <p:cNvPr id="2214" name="Group 2213"/>
                  <p:cNvGrpSpPr/>
                  <p:nvPr/>
                </p:nvGrpSpPr>
                <p:grpSpPr>
                  <a:xfrm>
                    <a:off x="1387098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373" name="Group 2372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413" name="Group 2412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433" name="Group 2432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46" name="Oval 24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47" name="Oval 24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48" name="Oval 24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49" name="Oval 24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50" name="Oval 24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434" name="Group 2433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41" name="Oval 24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42" name="Oval 24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43" name="Oval 24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44" name="Oval 24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45" name="Oval 24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435" name="Group 2434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36" name="Oval 24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37" name="Oval 24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38" name="Oval 24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39" name="Oval 243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40" name="Oval 24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414" name="Group 2413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415" name="Group 2414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28" name="Oval 24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29" name="Oval 24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30" name="Oval 24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31" name="Oval 24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32" name="Oval 24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416" name="Group 2415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23" name="Oval 24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24" name="Oval 24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25" name="Oval 24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26" name="Oval 24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27" name="Oval 24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417" name="Group 2416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18" name="Oval 24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19" name="Oval 24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20" name="Oval 24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21" name="Oval 24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22" name="Oval 24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374" name="Group 2373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375" name="Group 2374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395" name="Group 2394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08" name="Oval 24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09" name="Oval 24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10" name="Oval 24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11" name="Oval 24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12" name="Oval 24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96" name="Group 2395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403" name="Oval 24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04" name="Oval 24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05" name="Oval 24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06" name="Oval 24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07" name="Oval 24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97" name="Group 2396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98" name="Oval 23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99" name="Oval 239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00" name="Oval 23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01" name="Oval 24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402" name="Oval 24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376" name="Group 2375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377" name="Group 2376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90" name="Oval 23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91" name="Oval 23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92" name="Oval 23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93" name="Oval 23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94" name="Oval 23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78" name="Group 2377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85" name="Oval 23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86" name="Oval 23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87" name="Oval 23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88" name="Oval 23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89" name="Oval 23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79" name="Group 2378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80" name="Oval 23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81" name="Oval 23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82" name="Oval 23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83" name="Oval 23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84" name="Oval 23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2215" name="Group 2214"/>
                  <p:cNvGrpSpPr/>
                  <p:nvPr/>
                </p:nvGrpSpPr>
                <p:grpSpPr>
                  <a:xfrm>
                    <a:off x="0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295" name="Group 2294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335" name="Group 2334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355" name="Group 2354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68" name="Oval 23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69" name="Oval 23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70" name="Oval 23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71" name="Oval 23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72" name="Oval 23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56" name="Group 2355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63" name="Oval 23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64" name="Oval 23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65" name="Oval 23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66" name="Oval 23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67" name="Oval 23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57" name="Group 2356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58" name="Oval 235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59" name="Oval 23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60" name="Oval 23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61" name="Oval 23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62" name="Oval 23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336" name="Group 2335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337" name="Group 2336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50" name="Oval 23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51" name="Oval 23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52" name="Oval 23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53" name="Oval 23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54" name="Oval 23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38" name="Group 2337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45" name="Oval 23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46" name="Oval 23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47" name="Oval 23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48" name="Oval 23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49" name="Oval 23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39" name="Group 2338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40" name="Oval 23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41" name="Oval 23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42" name="Oval 23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43" name="Oval 23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44" name="Oval 23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296" name="Group 2295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297" name="Group 2296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317" name="Group 2316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30" name="Oval 23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1" name="Oval 23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2" name="Oval 23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3" name="Oval 23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4" name="Oval 23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18" name="Group 2317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25" name="Oval 23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6" name="Oval 23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7" name="Oval 23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8" name="Oval 23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9" name="Oval 23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19" name="Group 2318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20" name="Oval 23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1" name="Oval 23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2" name="Oval 23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3" name="Oval 23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4" name="Oval 23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298" name="Group 2297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299" name="Group 2298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12" name="Oval 23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13" name="Oval 23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14" name="Oval 23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15" name="Oval 23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16" name="Oval 23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00" name="Group 2299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07" name="Oval 23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08" name="Oval 230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09" name="Oval 230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10" name="Oval 23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11" name="Oval 23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301" name="Group 2300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302" name="Oval 23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03" name="Oval 23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04" name="Oval 230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05" name="Oval 23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06" name="Oval 23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2216" name="Group 2215"/>
                  <p:cNvGrpSpPr/>
                  <p:nvPr/>
                </p:nvGrpSpPr>
                <p:grpSpPr>
                  <a:xfrm>
                    <a:off x="2084522" y="0"/>
                    <a:ext cx="1444760" cy="3520443"/>
                    <a:chOff x="0" y="0"/>
                    <a:chExt cx="1444760" cy="3523054"/>
                  </a:xfrm>
                </p:grpSpPr>
                <p:grpSp>
                  <p:nvGrpSpPr>
                    <p:cNvPr id="2217" name="Group 2216"/>
                    <p:cNvGrpSpPr/>
                    <p:nvPr/>
                  </p:nvGrpSpPr>
                  <p:grpSpPr>
                    <a:xfrm>
                      <a:off x="0" y="0"/>
                      <a:ext cx="1444760" cy="1789984"/>
                      <a:chOff x="0" y="0"/>
                      <a:chExt cx="1444760" cy="1789984"/>
                    </a:xfrm>
                  </p:grpSpPr>
                  <p:grpSp>
                    <p:nvGrpSpPr>
                      <p:cNvPr id="2257" name="Group 2256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277" name="Group 2276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90" name="Oval 228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91" name="Oval 22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92" name="Oval 22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93" name="Oval 22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94" name="Oval 22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278" name="Group 2277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85" name="Oval 228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86" name="Oval 22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87" name="Oval 22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88" name="Oval 22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89" name="Oval 22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279" name="Group 2278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80" name="Oval 22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81" name="Oval 22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82" name="Oval 22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83" name="Oval 22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84" name="Oval 22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258" name="Group 2257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259" name="Group 2258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72" name="Oval 22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73" name="Oval 22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74" name="Oval 22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75" name="Oval 22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76" name="Oval 22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260" name="Group 2259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67" name="Oval 22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68" name="Oval 22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69" name="Oval 22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70" name="Oval 22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71" name="Oval 22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261" name="Group 2260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62" name="Oval 22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63" name="Oval 22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64" name="Oval 22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65" name="Oval 22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66" name="Oval 22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218" name="Group 2217"/>
                    <p:cNvGrpSpPr/>
                    <p:nvPr/>
                  </p:nvGrpSpPr>
                  <p:grpSpPr>
                    <a:xfrm>
                      <a:off x="0" y="1733621"/>
                      <a:ext cx="1444633" cy="1789433"/>
                      <a:chOff x="0" y="0"/>
                      <a:chExt cx="1444760" cy="1789984"/>
                    </a:xfrm>
                  </p:grpSpPr>
                  <p:grpSp>
                    <p:nvGrpSpPr>
                      <p:cNvPr id="2219" name="Group 2218"/>
                      <p:cNvGrpSpPr/>
                      <p:nvPr/>
                    </p:nvGrpSpPr>
                    <p:grpSpPr>
                      <a:xfrm>
                        <a:off x="0" y="0"/>
                        <a:ext cx="1444760" cy="7483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239" name="Group 2238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52" name="Oval 22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53" name="Oval 22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54" name="Oval 22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55" name="Oval 22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56" name="Oval 22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240" name="Group 2239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47" name="Oval 22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48" name="Oval 22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49" name="Oval 22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50" name="Oval 22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51" name="Oval 22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241" name="Group 2240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42" name="Oval 22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43" name="Oval 22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44" name="Oval 22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45" name="Oval 22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46" name="Oval 22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  <p:grpSp>
                    <p:nvGrpSpPr>
                      <p:cNvPr id="2220" name="Group 2219"/>
                      <p:cNvGrpSpPr/>
                      <p:nvPr/>
                    </p:nvGrpSpPr>
                    <p:grpSpPr>
                      <a:xfrm>
                        <a:off x="0" y="1040172"/>
                        <a:ext cx="1444760" cy="749812"/>
                        <a:chOff x="0" y="0"/>
                        <a:chExt cx="1444760" cy="748312"/>
                      </a:xfrm>
                    </p:grpSpPr>
                    <p:grpSp>
                      <p:nvGrpSpPr>
                        <p:cNvPr id="2221" name="Group 2220"/>
                        <p:cNvGrpSpPr/>
                        <p:nvPr/>
                      </p:nvGrpSpPr>
                      <p:grpSpPr>
                        <a:xfrm>
                          <a:off x="0" y="0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34" name="Oval 22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35" name="Oval 22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36" name="Oval 22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37" name="Oval 22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38" name="Oval 22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222" name="Group 2221"/>
                        <p:cNvGrpSpPr/>
                        <p:nvPr/>
                      </p:nvGrpSpPr>
                      <p:grpSpPr>
                        <a:xfrm>
                          <a:off x="0" y="346724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29" name="Oval 22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30" name="Oval 22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31" name="Oval 22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32" name="Oval 22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33" name="Oval 22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grpSp>
                      <p:nvGrpSpPr>
                        <p:cNvPr id="2223" name="Group 2222"/>
                        <p:cNvGrpSpPr/>
                        <p:nvPr/>
                      </p:nvGrpSpPr>
                      <p:grpSpPr>
                        <a:xfrm>
                          <a:off x="0" y="693448"/>
                          <a:ext cx="1444760" cy="54864"/>
                          <a:chOff x="0" y="0"/>
                          <a:chExt cx="1443609" cy="56769"/>
                        </a:xfrm>
                      </p:grpSpPr>
                      <p:sp>
                        <p:nvSpPr>
                          <p:cNvPr id="2224" name="Oval 22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52705" cy="52705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25" name="Oval 22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671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26" name="Oval 22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9532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27" name="Oval 22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42670" y="1905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28" name="Oval 22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8745" y="0"/>
                            <a:ext cx="54864" cy="54864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</p:grpSp>
                </p:grpSp>
              </p:grpSp>
            </p:grpSp>
          </p:grpSp>
        </p:grpSp>
        <p:sp>
          <p:nvSpPr>
            <p:cNvPr id="2197" name="Text Box 2"/>
            <p:cNvSpPr txBox="1">
              <a:spLocks noChangeArrowheads="1"/>
            </p:cNvSpPr>
            <p:nvPr/>
          </p:nvSpPr>
          <p:spPr bwMode="auto">
            <a:xfrm>
              <a:off x="3936682" y="4789170"/>
              <a:ext cx="2742565" cy="271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Horizontal location (on ground)</a:t>
              </a:r>
            </a:p>
          </p:txBody>
        </p:sp>
        <p:sp>
          <p:nvSpPr>
            <p:cNvPr id="2198" name="Text Box 2"/>
            <p:cNvSpPr txBox="1">
              <a:spLocks noChangeArrowheads="1"/>
            </p:cNvSpPr>
            <p:nvPr/>
          </p:nvSpPr>
          <p:spPr bwMode="auto">
            <a:xfrm>
              <a:off x="7124382" y="4792980"/>
              <a:ext cx="2742565" cy="271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Horizontal location (on ground)</a:t>
              </a:r>
            </a:p>
          </p:txBody>
        </p:sp>
        <p:sp>
          <p:nvSpPr>
            <p:cNvPr id="2199" name="Text Box 2"/>
            <p:cNvSpPr txBox="1">
              <a:spLocks noChangeArrowheads="1"/>
            </p:cNvSpPr>
            <p:nvPr/>
          </p:nvSpPr>
          <p:spPr bwMode="auto">
            <a:xfrm rot="16200000">
              <a:off x="-728028" y="3264535"/>
              <a:ext cx="2733675" cy="283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Height (in the air)</a:t>
              </a:r>
            </a:p>
          </p:txBody>
        </p:sp>
        <p:sp>
          <p:nvSpPr>
            <p:cNvPr id="2200" name="Text Box 2"/>
            <p:cNvSpPr txBox="1">
              <a:spLocks noChangeArrowheads="1"/>
            </p:cNvSpPr>
            <p:nvPr/>
          </p:nvSpPr>
          <p:spPr bwMode="auto">
            <a:xfrm rot="16200000">
              <a:off x="2462212" y="3258820"/>
              <a:ext cx="2733675" cy="283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Height (in the air)</a:t>
              </a:r>
            </a:p>
          </p:txBody>
        </p:sp>
        <p:sp>
          <p:nvSpPr>
            <p:cNvPr id="2201" name="Text Box 2"/>
            <p:cNvSpPr txBox="1">
              <a:spLocks noChangeArrowheads="1"/>
            </p:cNvSpPr>
            <p:nvPr/>
          </p:nvSpPr>
          <p:spPr bwMode="auto">
            <a:xfrm rot="16200000">
              <a:off x="5653722" y="3256915"/>
              <a:ext cx="2733675" cy="283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Times New Roman"/>
                </a:rPr>
                <a:t>Height (in the air)</a:t>
              </a:r>
            </a:p>
          </p:txBody>
        </p:sp>
        <p:cxnSp>
          <p:nvCxnSpPr>
            <p:cNvPr id="2202" name="Straight Connector 2201"/>
            <p:cNvCxnSpPr/>
            <p:nvPr/>
          </p:nvCxnSpPr>
          <p:spPr>
            <a:xfrm flipH="1" flipV="1">
              <a:off x="821372" y="2380615"/>
              <a:ext cx="2606040" cy="23368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3" name="Straight Connector 2202"/>
            <p:cNvCxnSpPr/>
            <p:nvPr/>
          </p:nvCxnSpPr>
          <p:spPr>
            <a:xfrm flipH="1" flipV="1">
              <a:off x="4011612" y="2639060"/>
              <a:ext cx="2609215" cy="207962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4" name="Straight Connector 2203"/>
            <p:cNvCxnSpPr/>
            <p:nvPr/>
          </p:nvCxnSpPr>
          <p:spPr>
            <a:xfrm flipH="1" flipV="1">
              <a:off x="7189152" y="2896870"/>
              <a:ext cx="2602865" cy="182181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05" name="Group 2204"/>
            <p:cNvGrpSpPr/>
            <p:nvPr/>
          </p:nvGrpSpPr>
          <p:grpSpPr>
            <a:xfrm>
              <a:off x="746442" y="1790065"/>
              <a:ext cx="9125586" cy="280670"/>
              <a:chOff x="0" y="0"/>
              <a:chExt cx="9125266" cy="283191"/>
            </a:xfrm>
          </p:grpSpPr>
          <p:sp>
            <p:nvSpPr>
              <p:cNvPr id="2206" name="Text Box 2"/>
              <p:cNvSpPr txBox="1">
                <a:spLocks noChangeArrowheads="1"/>
              </p:cNvSpPr>
              <p:nvPr/>
            </p:nvSpPr>
            <p:spPr bwMode="auto">
              <a:xfrm>
                <a:off x="0" y="9525"/>
                <a:ext cx="2743605" cy="273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Grind Rail #1</a:t>
                </a:r>
              </a:p>
            </p:txBody>
          </p:sp>
          <p:sp>
            <p:nvSpPr>
              <p:cNvPr id="2207" name="Text Box 2"/>
              <p:cNvSpPr txBox="1">
                <a:spLocks noChangeArrowheads="1"/>
              </p:cNvSpPr>
              <p:nvPr/>
            </p:nvSpPr>
            <p:spPr bwMode="auto">
              <a:xfrm>
                <a:off x="3190831" y="0"/>
                <a:ext cx="2742970" cy="273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Grind Rail #2</a:t>
                </a:r>
              </a:p>
            </p:txBody>
          </p:sp>
          <p:sp>
            <p:nvSpPr>
              <p:cNvPr id="2208" name="Text Box 2"/>
              <p:cNvSpPr txBox="1">
                <a:spLocks noChangeArrowheads="1"/>
              </p:cNvSpPr>
              <p:nvPr/>
            </p:nvSpPr>
            <p:spPr bwMode="auto">
              <a:xfrm>
                <a:off x="6381661" y="0"/>
                <a:ext cx="2743605" cy="273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Grind Rail #3</a:t>
                </a:r>
              </a:p>
            </p:txBody>
          </p:sp>
        </p:grpSp>
      </p:grpSp>
      <p:cxnSp>
        <p:nvCxnSpPr>
          <p:cNvPr id="2929" name="Straight Arrow Connector 2928"/>
          <p:cNvCxnSpPr/>
          <p:nvPr/>
        </p:nvCxnSpPr>
        <p:spPr>
          <a:xfrm flipH="1">
            <a:off x="588169" y="4132842"/>
            <a:ext cx="4765" cy="2117939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0" name="Straight Arrow Connector 2929"/>
          <p:cNvCxnSpPr/>
          <p:nvPr/>
        </p:nvCxnSpPr>
        <p:spPr>
          <a:xfrm>
            <a:off x="3453780" y="4365014"/>
            <a:ext cx="2396" cy="1898306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1" name="Straight Arrow Connector 2930"/>
          <p:cNvCxnSpPr/>
          <p:nvPr/>
        </p:nvCxnSpPr>
        <p:spPr>
          <a:xfrm flipH="1">
            <a:off x="6314476" y="4598634"/>
            <a:ext cx="2748" cy="1651897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2" name="Straight Arrow Connector 2931"/>
          <p:cNvCxnSpPr>
            <a:endCxn id="2706" idx="6"/>
          </p:cNvCxnSpPr>
          <p:nvPr/>
        </p:nvCxnSpPr>
        <p:spPr>
          <a:xfrm flipV="1">
            <a:off x="593235" y="6241738"/>
            <a:ext cx="2363971" cy="1244"/>
          </a:xfrm>
          <a:prstGeom prst="straightConnector1">
            <a:avLst/>
          </a:prstGeom>
          <a:ln w="222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5" name="Straight Arrow Connector 2934"/>
          <p:cNvCxnSpPr/>
          <p:nvPr/>
        </p:nvCxnSpPr>
        <p:spPr>
          <a:xfrm flipV="1">
            <a:off x="3448939" y="6240761"/>
            <a:ext cx="2363971" cy="1244"/>
          </a:xfrm>
          <a:prstGeom prst="straightConnector1">
            <a:avLst/>
          </a:prstGeom>
          <a:ln w="222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6" name="Straight Arrow Connector 2935"/>
          <p:cNvCxnSpPr/>
          <p:nvPr/>
        </p:nvCxnSpPr>
        <p:spPr>
          <a:xfrm flipV="1">
            <a:off x="6309066" y="6237643"/>
            <a:ext cx="2363971" cy="1244"/>
          </a:xfrm>
          <a:prstGeom prst="straightConnector1">
            <a:avLst/>
          </a:prstGeom>
          <a:ln w="222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662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249</TotalTime>
  <Words>1364</Words>
  <Application>Microsoft Office PowerPoint</Application>
  <PresentationFormat>On-screen Show (4:3)</PresentationFormat>
  <Paragraphs>127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Grind Rails Designs</vt:lpstr>
      <vt:lpstr>Content and Language Objectives</vt:lpstr>
      <vt:lpstr>Steepness</vt:lpstr>
      <vt:lpstr>What Does Steepness Mean?</vt:lpstr>
      <vt:lpstr>Grind Rails</vt:lpstr>
      <vt:lpstr>Drawing Grind Rails – Sheet 1</vt:lpstr>
      <vt:lpstr>Which Is Steeper? – Sheet 2</vt:lpstr>
      <vt:lpstr>Which Is Steeper? – Sheet 3</vt:lpstr>
      <vt:lpstr>Which Is Steeper? – Sheet 4</vt:lpstr>
      <vt:lpstr>Which Is Steeper? – Sheet 5</vt:lpstr>
      <vt:lpstr>Content and Language Objectives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Grind Rails Designs</dc:title>
  <dc:creator>Kaplinsky, Robert</dc:creator>
  <cp:lastModifiedBy>Kaplinsky, Robert</cp:lastModifiedBy>
  <cp:revision>71</cp:revision>
  <cp:lastPrinted>2012-10-30T19:12:56Z</cp:lastPrinted>
  <dcterms:created xsi:type="dcterms:W3CDTF">2012-10-22T16:51:09Z</dcterms:created>
  <dcterms:modified xsi:type="dcterms:W3CDTF">2012-10-30T19:14:37Z</dcterms:modified>
</cp:coreProperties>
</file>